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Lst>
  <p:sldSz cx="10693400" cy="7556500"/>
  <p:notesSz cx="6858000" cy="9144000"/>
  <p:embeddedFontLst>
    <p:embeddedFont>
      <p:font typeface="Calibri (MS)" charset="1" panose="020F0502020204030204"/>
      <p:regular r:id="rId71"/>
    </p:embeddedFont>
    <p:embeddedFont>
      <p:font typeface="Arimo" charset="1" panose="020B0604020202020204"/>
      <p:regular r:id="rId72"/>
    </p:embeddedFont>
    <p:embeddedFont>
      <p:font typeface="Times New Roman Bold" charset="1" panose="02020803070505020304"/>
      <p:regular r:id="rId73"/>
    </p:embeddedFont>
    <p:embeddedFont>
      <p:font typeface="Times New Roman" charset="1" panose="02020603050405020304"/>
      <p:regular r:id="rId74"/>
    </p:embeddedFont>
    <p:embeddedFont>
      <p:font typeface="Calibri (MS) Bold" charset="1" panose="020F0702030404030204"/>
      <p:regular r:id="rId75"/>
    </p:embeddedFont>
    <p:embeddedFont>
      <p:font typeface="TT Rounds Condensed Bold" charset="1" panose="02000806030000020003"/>
      <p:regular r:id="rId76"/>
    </p:embeddedFont>
    <p:embeddedFont>
      <p:font typeface="Calibri (MS) Bold Italics" charset="1" panose="020F07020304040A0204"/>
      <p:regular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fonts/font71.fntdata" Type="http://schemas.openxmlformats.org/officeDocument/2006/relationships/font"/><Relationship Id="rId72" Target="fonts/font72.fntdata" Type="http://schemas.openxmlformats.org/officeDocument/2006/relationships/font"/><Relationship Id="rId73" Target="fonts/font73.fntdata" Type="http://schemas.openxmlformats.org/officeDocument/2006/relationships/font"/><Relationship Id="rId74" Target="fonts/font74.fntdata" Type="http://schemas.openxmlformats.org/officeDocument/2006/relationships/font"/><Relationship Id="rId75" Target="fonts/font75.fntdata" Type="http://schemas.openxmlformats.org/officeDocument/2006/relationships/font"/><Relationship Id="rId76" Target="fonts/font76.fntdata" Type="http://schemas.openxmlformats.org/officeDocument/2006/relationships/font"/><Relationship Id="rId77" Target="fonts/font77.fntdata" Type="http://schemas.openxmlformats.org/officeDocument/2006/relationships/font"/><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6.png" Type="http://schemas.openxmlformats.org/officeDocument/2006/relationships/image"/><Relationship Id="rId4"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7.png" Type="http://schemas.openxmlformats.org/officeDocument/2006/relationships/image"/><Relationship Id="rId4"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8.jpeg" Type="http://schemas.openxmlformats.org/officeDocument/2006/relationships/image"/><Relationship Id="rId4"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9.png" Type="http://schemas.openxmlformats.org/officeDocument/2006/relationships/image"/><Relationship Id="rId4" Target="../media/image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0.png" Type="http://schemas.openxmlformats.org/officeDocument/2006/relationships/image"/><Relationship Id="rId4" Target="../media/image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1.png" Type="http://schemas.openxmlformats.org/officeDocument/2006/relationships/image"/><Relationship Id="rId4" Target="../media/image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2.png" Type="http://schemas.openxmlformats.org/officeDocument/2006/relationships/image"/><Relationship Id="rId4" Target="../media/image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3.png" Type="http://schemas.openxmlformats.org/officeDocument/2006/relationships/image"/><Relationship Id="rId4" Target="../media/image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4.png" Type="http://schemas.openxmlformats.org/officeDocument/2006/relationships/image"/><Relationship Id="rId4" Target="../media/image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5.png" Type="http://schemas.openxmlformats.org/officeDocument/2006/relationships/image"/><Relationship Id="rId4" Target="../media/image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9.png" Type="http://schemas.openxmlformats.org/officeDocument/2006/relationships/image"/><Relationship Id="rId4" Target="../media/image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5.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 Id="rId3" Target="../media/image5.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jpeg" Type="http://schemas.openxmlformats.org/officeDocument/2006/relationships/image"/><Relationship Id="rId3" Target="../media/image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jpeg" Type="http://schemas.openxmlformats.org/officeDocument/2006/relationships/image"/><Relationship Id="rId3" Target="../media/image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jpeg" Type="http://schemas.openxmlformats.org/officeDocument/2006/relationships/image"/><Relationship Id="rId3" Target="../media/image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jpeg" Type="http://schemas.openxmlformats.org/officeDocument/2006/relationships/image"/><Relationship Id="rId3" Target="../media/image5.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 Id="rId4" Target="../media/image29.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29.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jpeg" Type="http://schemas.openxmlformats.org/officeDocument/2006/relationships/image"/><Relationship Id="rId3" Target="../media/image29.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jpeg" Type="http://schemas.openxmlformats.org/officeDocument/2006/relationships/image"/><Relationship Id="rId4" Target="../media/image31.png" Type="http://schemas.openxmlformats.org/officeDocument/2006/relationships/image"/><Relationship Id="rId5" Target="../media/image29.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8.jpeg" Type="http://schemas.openxmlformats.org/officeDocument/2006/relationships/image"/><Relationship Id="rId4" Target="../media/image31.png" Type="http://schemas.openxmlformats.org/officeDocument/2006/relationships/image"/><Relationship Id="rId5" Target="../media/image29.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9.jpeg" Type="http://schemas.openxmlformats.org/officeDocument/2006/relationships/image"/><Relationship Id="rId4" Target="../media/image31.png" Type="http://schemas.openxmlformats.org/officeDocument/2006/relationships/image"/><Relationship Id="rId5" Target="../media/image29.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31.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41.png" Type="http://schemas.openxmlformats.org/officeDocument/2006/relationships/image"/><Relationship Id="rId4" Target="../media/image29.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6.png" Type="http://schemas.openxmlformats.org/officeDocument/2006/relationships/image"/><Relationship Id="rId4" Target="../media/image29.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jpeg" Type="http://schemas.openxmlformats.org/officeDocument/2006/relationships/image"/><Relationship Id="rId3" Target="../media/image29.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jpeg" Type="http://schemas.openxmlformats.org/officeDocument/2006/relationships/image"/><Relationship Id="rId3" Target="../media/image44.jpeg" Type="http://schemas.openxmlformats.org/officeDocument/2006/relationships/image"/><Relationship Id="rId4" Target="../media/image29.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jpeg" Type="http://schemas.openxmlformats.org/officeDocument/2006/relationships/image"/><Relationship Id="rId3" Target="../media/image46.jpeg" Type="http://schemas.openxmlformats.org/officeDocument/2006/relationships/image"/><Relationship Id="rId4" Target="../media/image29.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jpeg" Type="http://schemas.openxmlformats.org/officeDocument/2006/relationships/image"/><Relationship Id="rId3" Target="../media/image29.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29.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jpeg" Type="http://schemas.openxmlformats.org/officeDocument/2006/relationships/image"/><Relationship Id="rId3" Target="../media/image29.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0.jpeg" Type="http://schemas.openxmlformats.org/officeDocument/2006/relationships/image"/><Relationship Id="rId3" Target="../media/image29.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41.png" Type="http://schemas.openxmlformats.org/officeDocument/2006/relationships/image"/><Relationship Id="rId4" Target="../media/image29.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jpeg" Type="http://schemas.openxmlformats.org/officeDocument/2006/relationships/image"/><Relationship Id="rId3" Target="../media/image29.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jpeg" Type="http://schemas.openxmlformats.org/officeDocument/2006/relationships/image"/><Relationship Id="rId3" Target="../media/image53.jpeg" Type="http://schemas.openxmlformats.org/officeDocument/2006/relationships/image"/><Relationship Id="rId4" Target="../media/image29.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jpeg" Type="http://schemas.openxmlformats.org/officeDocument/2006/relationships/image"/><Relationship Id="rId3" Target="../media/image29.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5.jpeg" Type="http://schemas.openxmlformats.org/officeDocument/2006/relationships/image"/><Relationship Id="rId3" Target="../media/image29.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6.jpeg" Type="http://schemas.openxmlformats.org/officeDocument/2006/relationships/image"/><Relationship Id="rId3" Target="../media/image57.jpeg" Type="http://schemas.openxmlformats.org/officeDocument/2006/relationships/image"/><Relationship Id="rId4" Target="../media/image58.jpeg" Type="http://schemas.openxmlformats.org/officeDocument/2006/relationships/image"/><Relationship Id="rId5" Target="../media/image59.jpeg" Type="http://schemas.openxmlformats.org/officeDocument/2006/relationships/image"/><Relationship Id="rId6" Target="../media/image29.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 Id="rId3" Target="../media/image29.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1.jpe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41.png" Type="http://schemas.openxmlformats.org/officeDocument/2006/relationships/image"/><Relationship Id="rId4" Target="../media/image29.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2.jpe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3.jpe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4.jpe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5.jpe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6.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992487" y="6577508"/>
            <a:ext cx="7048214" cy="388096"/>
          </a:xfrm>
          <a:prstGeom prst="rect">
            <a:avLst/>
          </a:prstGeom>
        </p:spPr>
        <p:txBody>
          <a:bodyPr anchor="t" rtlCol="false" tIns="0" lIns="0" bIns="0" rIns="0">
            <a:spAutoFit/>
          </a:bodyPr>
          <a:lstStyle/>
          <a:p>
            <a:pPr algn="l">
              <a:lnSpc>
                <a:spcPts val="2525"/>
              </a:lnSpc>
            </a:pPr>
            <a:r>
              <a:rPr lang="en-US" sz="2104">
                <a:solidFill>
                  <a:srgbClr val="FFFFFF"/>
                </a:solidFill>
                <a:latin typeface="Calibri (MS)"/>
                <a:ea typeface="Calibri (MS)"/>
                <a:cs typeface="Calibri (MS)"/>
                <a:sym typeface="Calibri (MS)"/>
              </a:rPr>
              <a:t>ENGINEERING, PROCUREMENT, CONTRACTING &amp; CONSULTANCY</a:t>
            </a:r>
          </a:p>
        </p:txBody>
      </p:sp>
      <p:sp>
        <p:nvSpPr>
          <p:cNvPr name="TextBox 3" id="3"/>
          <p:cNvSpPr txBox="true"/>
          <p:nvPr/>
        </p:nvSpPr>
        <p:spPr>
          <a:xfrm rot="0">
            <a:off x="4193448" y="7037994"/>
            <a:ext cx="2646302" cy="395516"/>
          </a:xfrm>
          <a:prstGeom prst="rect">
            <a:avLst/>
          </a:prstGeom>
        </p:spPr>
        <p:txBody>
          <a:bodyPr anchor="t" rtlCol="false" tIns="0" lIns="0" bIns="0" rIns="0">
            <a:spAutoFit/>
          </a:bodyPr>
          <a:lstStyle/>
          <a:p>
            <a:pPr algn="l">
              <a:lnSpc>
                <a:spcPts val="2806"/>
              </a:lnSpc>
            </a:pPr>
            <a:r>
              <a:rPr lang="en-US" sz="2338">
                <a:solidFill>
                  <a:srgbClr val="00B0F0"/>
                </a:solidFill>
                <a:latin typeface="Arimo"/>
                <a:ea typeface="Arimo"/>
                <a:cs typeface="Arimo"/>
                <a:sym typeface="Arimo"/>
              </a:rPr>
              <a:t>MEP Contractor</a:t>
            </a:r>
          </a:p>
        </p:txBody>
      </p:sp>
      <p:sp>
        <p:nvSpPr>
          <p:cNvPr name="Freeform 4" id="4"/>
          <p:cNvSpPr/>
          <p:nvPr/>
        </p:nvSpPr>
        <p:spPr>
          <a:xfrm flipH="false" flipV="false" rot="0">
            <a:off x="1714" y="0"/>
            <a:ext cx="10689974" cy="7565212"/>
          </a:xfrm>
          <a:custGeom>
            <a:avLst/>
            <a:gdLst/>
            <a:ahLst/>
            <a:cxnLst/>
            <a:rect r="r" b="b" t="t" l="l"/>
            <a:pathLst>
              <a:path h="7565212" w="10689974">
                <a:moveTo>
                  <a:pt x="0" y="0"/>
                </a:moveTo>
                <a:lnTo>
                  <a:pt x="10689975" y="0"/>
                </a:lnTo>
                <a:lnTo>
                  <a:pt x="10689975" y="7565212"/>
                </a:lnTo>
                <a:lnTo>
                  <a:pt x="0" y="7565212"/>
                </a:lnTo>
                <a:lnTo>
                  <a:pt x="0" y="0"/>
                </a:lnTo>
                <a:close/>
              </a:path>
            </a:pathLst>
          </a:custGeom>
          <a:blipFill>
            <a:blip r:embed="rId2"/>
            <a:stretch>
              <a:fillRect l="0" t="-2" r="0" b="-2"/>
            </a:stretch>
          </a:blipFill>
        </p:spPr>
      </p:sp>
      <p:sp>
        <p:nvSpPr>
          <p:cNvPr name="TextBox 5" id="5"/>
          <p:cNvSpPr txBox="true"/>
          <p:nvPr/>
        </p:nvSpPr>
        <p:spPr>
          <a:xfrm rot="0">
            <a:off x="4278992" y="2723321"/>
            <a:ext cx="3641122" cy="1835229"/>
          </a:xfrm>
          <a:prstGeom prst="rect">
            <a:avLst/>
          </a:prstGeom>
        </p:spPr>
        <p:txBody>
          <a:bodyPr anchor="t" rtlCol="false" tIns="0" lIns="0" bIns="0" rIns="0">
            <a:spAutoFit/>
          </a:bodyPr>
          <a:lstStyle/>
          <a:p>
            <a:pPr algn="ctr">
              <a:lnSpc>
                <a:spcPts val="3087"/>
              </a:lnSpc>
            </a:pPr>
            <a:r>
              <a:rPr lang="en-US" sz="2572" b="true">
                <a:solidFill>
                  <a:srgbClr val="FFFF00"/>
                </a:solidFill>
                <a:latin typeface="Times New Roman Bold"/>
                <a:ea typeface="Times New Roman Bold"/>
                <a:cs typeface="Times New Roman Bold"/>
                <a:sym typeface="Times New Roman Bold"/>
              </a:rPr>
              <a:t>From Metro to Industries</a:t>
            </a:r>
          </a:p>
          <a:p>
            <a:pPr algn="ctr">
              <a:lnSpc>
                <a:spcPts val="3929"/>
              </a:lnSpc>
            </a:pPr>
            <a:r>
              <a:rPr lang="en-US" sz="3274" b="true">
                <a:solidFill>
                  <a:srgbClr val="FFFF00"/>
                </a:solidFill>
                <a:latin typeface="Times New Roman Bold"/>
                <a:ea typeface="Times New Roman Bold"/>
                <a:cs typeface="Times New Roman Bold"/>
                <a:sym typeface="Times New Roman Bold"/>
              </a:rPr>
              <a:t>ANC SERVICES</a:t>
            </a:r>
          </a:p>
          <a:p>
            <a:pPr algn="ctr">
              <a:lnSpc>
                <a:spcPts val="2806"/>
              </a:lnSpc>
            </a:pPr>
            <a:r>
              <a:rPr lang="en-US" sz="2338" b="true">
                <a:solidFill>
                  <a:srgbClr val="FFFF00"/>
                </a:solidFill>
                <a:latin typeface="Times New Roman Bold"/>
                <a:ea typeface="Times New Roman Bold"/>
                <a:cs typeface="Times New Roman Bold"/>
                <a:sym typeface="Times New Roman Bold"/>
              </a:rPr>
              <a:t>Leads the way…</a:t>
            </a:r>
          </a:p>
          <a:p>
            <a:pPr algn="ctr">
              <a:lnSpc>
                <a:spcPts val="3087"/>
              </a:lnSpc>
            </a:pPr>
          </a:p>
          <a:p>
            <a:pPr algn="ctr">
              <a:lnSpc>
                <a:spcPts val="1543"/>
              </a:lnSpc>
            </a:pPr>
            <a:r>
              <a:rPr lang="en-US" sz="1286" b="true">
                <a:solidFill>
                  <a:srgbClr val="FFFFFF"/>
                </a:solidFill>
                <a:latin typeface="Times New Roman Bold"/>
                <a:ea typeface="Times New Roman Bold"/>
                <a:cs typeface="Times New Roman Bold"/>
                <a:sym typeface="Times New Roman Bold"/>
              </a:rPr>
              <a:t>www.ancservices.in</a:t>
            </a:r>
          </a:p>
        </p:txBody>
      </p:sp>
      <p:sp>
        <p:nvSpPr>
          <p:cNvPr name="TextBox 6" id="6"/>
          <p:cNvSpPr txBox="true"/>
          <p:nvPr/>
        </p:nvSpPr>
        <p:spPr>
          <a:xfrm rot="0">
            <a:off x="2879998" y="7204434"/>
            <a:ext cx="4927797" cy="315058"/>
          </a:xfrm>
          <a:prstGeom prst="rect">
            <a:avLst/>
          </a:prstGeom>
        </p:spPr>
        <p:txBody>
          <a:bodyPr anchor="t" rtlCol="false" tIns="0" lIns="0" bIns="0" rIns="0">
            <a:spAutoFit/>
          </a:bodyPr>
          <a:lstStyle/>
          <a:p>
            <a:pPr algn="ctr">
              <a:lnSpc>
                <a:spcPts val="2104"/>
              </a:lnSpc>
            </a:pPr>
            <a:r>
              <a:rPr lang="en-US" sz="1754" b="true">
                <a:solidFill>
                  <a:srgbClr val="FFFFFF"/>
                </a:solidFill>
                <a:latin typeface="Times New Roman Bold"/>
                <a:ea typeface="Times New Roman Bold"/>
                <a:cs typeface="Times New Roman Bold"/>
                <a:sym typeface="Times New Roman Bold"/>
              </a:rPr>
              <a:t>A Complete Solution for Electrical, Fire &amp; Services</a:t>
            </a:r>
          </a:p>
        </p:txBody>
      </p:sp>
      <p:sp>
        <p:nvSpPr>
          <p:cNvPr name="Freeform 7" id="7"/>
          <p:cNvSpPr/>
          <p:nvPr/>
        </p:nvSpPr>
        <p:spPr>
          <a:xfrm flipH="false" flipV="false" rot="0">
            <a:off x="2015109" y="2883913"/>
            <a:ext cx="1877282" cy="1477004"/>
          </a:xfrm>
          <a:custGeom>
            <a:avLst/>
            <a:gdLst/>
            <a:ahLst/>
            <a:cxnLst/>
            <a:rect r="r" b="b" t="t" l="l"/>
            <a:pathLst>
              <a:path h="1477004" w="1877282">
                <a:moveTo>
                  <a:pt x="0" y="0"/>
                </a:moveTo>
                <a:lnTo>
                  <a:pt x="1877282" y="0"/>
                </a:lnTo>
                <a:lnTo>
                  <a:pt x="1877282" y="1477003"/>
                </a:lnTo>
                <a:lnTo>
                  <a:pt x="0" y="1477003"/>
                </a:lnTo>
                <a:lnTo>
                  <a:pt x="0" y="0"/>
                </a:lnTo>
                <a:close/>
              </a:path>
            </a:pathLst>
          </a:custGeom>
          <a:blipFill>
            <a:blip r:embed="rId3"/>
            <a:stretch>
              <a:fillRect l="0" t="-50" r="0" b="-49"/>
            </a:stretch>
          </a:blipFill>
        </p:spPr>
      </p:sp>
      <p:sp>
        <p:nvSpPr>
          <p:cNvPr name="TextBox 8" id="8"/>
          <p:cNvSpPr txBox="true"/>
          <p:nvPr/>
        </p:nvSpPr>
        <p:spPr>
          <a:xfrm rot="0">
            <a:off x="223704" y="2266712"/>
            <a:ext cx="2191064" cy="395516"/>
          </a:xfrm>
          <a:prstGeom prst="rect">
            <a:avLst/>
          </a:prstGeom>
        </p:spPr>
        <p:txBody>
          <a:bodyPr anchor="t" rtlCol="false" tIns="0" lIns="0" bIns="0" rIns="0">
            <a:spAutoFit/>
          </a:bodyPr>
          <a:lstStyle/>
          <a:p>
            <a:pPr algn="l">
              <a:lnSpc>
                <a:spcPts val="2806"/>
              </a:lnSpc>
            </a:pPr>
            <a:r>
              <a:rPr lang="en-US" sz="2338" b="true">
                <a:solidFill>
                  <a:srgbClr val="DAA750"/>
                </a:solidFill>
                <a:latin typeface="Times New Roman Bold"/>
                <a:ea typeface="Times New Roman Bold"/>
                <a:cs typeface="Times New Roman Bold"/>
                <a:sym typeface="Times New Roman Bold"/>
              </a:rPr>
              <a:t>MEP Contractor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TextBox 3" id="3"/>
          <p:cNvSpPr txBox="true"/>
          <p:nvPr/>
        </p:nvSpPr>
        <p:spPr>
          <a:xfrm rot="0">
            <a:off x="1183053" y="1178681"/>
            <a:ext cx="8333756" cy="3198152"/>
          </a:xfrm>
          <a:prstGeom prst="rect">
            <a:avLst/>
          </a:prstGeom>
        </p:spPr>
        <p:txBody>
          <a:bodyPr anchor="t" rtlCol="false" tIns="0" lIns="0" bIns="0" rIns="0">
            <a:spAutoFit/>
          </a:bodyPr>
          <a:lstStyle/>
          <a:p>
            <a:pPr algn="just">
              <a:lnSpc>
                <a:spcPts val="1543"/>
              </a:lnSpc>
            </a:pPr>
            <a:r>
              <a:rPr lang="en-US" sz="1169">
                <a:solidFill>
                  <a:srgbClr val="000000"/>
                </a:solidFill>
                <a:latin typeface="Times New Roman"/>
                <a:ea typeface="Times New Roman"/>
                <a:cs typeface="Times New Roman"/>
                <a:sym typeface="Times New Roman"/>
              </a:rPr>
              <a:t>ANC Services is an ‘A’ Class License Contractor Company in the business of providing Detailed Engineering services, Turnkey contracts and O&amp;M services in Electrical and Instrumentation discipline for various types of projects in the field of Beverage Industry, Metro Projects, Distillery Plant, Paper Industries, Petrochemical, Highway Projects, Warehouse and all type of Industries, as well as, Commercial Complex, Residential Complex and Government Tenders in PAN India.</a:t>
            </a:r>
          </a:p>
          <a:p>
            <a:pPr algn="just">
              <a:lnSpc>
                <a:spcPts val="1543"/>
              </a:lnSpc>
            </a:pPr>
            <a:r>
              <a:rPr lang="en-US" sz="1169">
                <a:solidFill>
                  <a:srgbClr val="000000"/>
                </a:solidFill>
                <a:latin typeface="Times New Roman"/>
                <a:ea typeface="Times New Roman"/>
                <a:cs typeface="Times New Roman"/>
                <a:sym typeface="Times New Roman"/>
              </a:rPr>
              <a:t>The company has been in this field for carrying out extensively all types of Electrification Work, Plumbing, Fire and IT Solutions. The company has a team of highly qualified and professional Engineers, Draftsman and Site Supervisors and Skilled personnel to complete the project in desired time schedule and still maintain the highest quality work. </a:t>
            </a:r>
          </a:p>
          <a:p>
            <a:pPr algn="just">
              <a:lnSpc>
                <a:spcPts val="1543"/>
              </a:lnSpc>
            </a:pPr>
            <a:r>
              <a:rPr lang="en-US" sz="1169">
                <a:solidFill>
                  <a:srgbClr val="000000"/>
                </a:solidFill>
                <a:latin typeface="Times New Roman"/>
                <a:ea typeface="Times New Roman"/>
                <a:cs typeface="Times New Roman"/>
                <a:sym typeface="Times New Roman"/>
              </a:rPr>
              <a:t>Earlier we are doing all EPC contracts work under Vidhyut Control India Pvt. Ltd. which is LT Panel Manufacturing company since 1994. But from past 5 years we have made a separate company by name of ANC Services LLP which does all kind of HT/LT contracting works.</a:t>
            </a:r>
          </a:p>
          <a:p>
            <a:pPr algn="just">
              <a:lnSpc>
                <a:spcPts val="1543"/>
              </a:lnSpc>
            </a:pPr>
            <a:r>
              <a:rPr lang="en-US" sz="1169">
                <a:solidFill>
                  <a:srgbClr val="000000"/>
                </a:solidFill>
                <a:latin typeface="Times New Roman"/>
                <a:ea typeface="Times New Roman"/>
                <a:cs typeface="Times New Roman"/>
                <a:sym typeface="Times New Roman"/>
              </a:rPr>
              <a:t>Mr. Madhur Mittal is a seasoned professional with a strong background in commerce, complemented by over 20 years of experience in EPC work &amp; Real Estate industry. As a key figure in the group, he oversees all activities and plays a pivotal role in driving the group forward through his smart and effective approach, leveraging his expertise in taking the group forward and strengthening it's overall success.</a:t>
            </a:r>
          </a:p>
          <a:p>
            <a:pPr algn="just">
              <a:lnSpc>
                <a:spcPts val="1543"/>
              </a:lnSpc>
            </a:pPr>
            <a:r>
              <a:rPr lang="en-US" sz="1169">
                <a:solidFill>
                  <a:srgbClr val="000000"/>
                </a:solidFill>
                <a:latin typeface="Times New Roman"/>
                <a:ea typeface="Times New Roman"/>
                <a:cs typeface="Times New Roman"/>
                <a:sym typeface="Times New Roman"/>
              </a:rPr>
              <a:t>Thanking you and assuring you of our prompt and quality services at all times.</a:t>
            </a:r>
          </a:p>
          <a:p>
            <a:pPr algn="just">
              <a:lnSpc>
                <a:spcPts val="1543"/>
              </a:lnSpc>
            </a:pPr>
            <a:r>
              <a:rPr lang="en-US" sz="1169">
                <a:solidFill>
                  <a:srgbClr val="000000"/>
                </a:solidFill>
                <a:latin typeface="Times New Roman"/>
                <a:ea typeface="Times New Roman"/>
                <a:cs typeface="Times New Roman"/>
                <a:sym typeface="Times New Roman"/>
              </a:rPr>
              <a:t>Madhur Mittal	</a:t>
            </a:r>
          </a:p>
          <a:p>
            <a:pPr algn="just">
              <a:lnSpc>
                <a:spcPts val="1543"/>
              </a:lnSpc>
            </a:pPr>
            <a:r>
              <a:rPr lang="en-US" sz="1169">
                <a:solidFill>
                  <a:srgbClr val="000000"/>
                </a:solidFill>
                <a:latin typeface="Times New Roman"/>
                <a:ea typeface="Times New Roman"/>
                <a:cs typeface="Times New Roman"/>
                <a:sym typeface="Times New Roman"/>
              </a:rPr>
              <a:t>Managing Director</a:t>
            </a:r>
          </a:p>
        </p:txBody>
      </p:sp>
      <p:sp>
        <p:nvSpPr>
          <p:cNvPr name="Freeform 4" id="4"/>
          <p:cNvSpPr/>
          <p:nvPr/>
        </p:nvSpPr>
        <p:spPr>
          <a:xfrm flipH="false" flipV="false" rot="0">
            <a:off x="1926279" y="4373013"/>
            <a:ext cx="6855676" cy="2832125"/>
          </a:xfrm>
          <a:custGeom>
            <a:avLst/>
            <a:gdLst/>
            <a:ahLst/>
            <a:cxnLst/>
            <a:rect r="r" b="b" t="t" l="l"/>
            <a:pathLst>
              <a:path h="2832125" w="6855676">
                <a:moveTo>
                  <a:pt x="0" y="0"/>
                </a:moveTo>
                <a:lnTo>
                  <a:pt x="6855676" y="0"/>
                </a:lnTo>
                <a:lnTo>
                  <a:pt x="6855676" y="2832126"/>
                </a:lnTo>
                <a:lnTo>
                  <a:pt x="0" y="2832126"/>
                </a:lnTo>
                <a:lnTo>
                  <a:pt x="0" y="0"/>
                </a:lnTo>
                <a:close/>
              </a:path>
            </a:pathLst>
          </a:custGeom>
          <a:blipFill>
            <a:blip r:embed="rId3"/>
            <a:stretch>
              <a:fillRect l="-112" t="0" r="-112" b="0"/>
            </a:stretch>
          </a:blipFill>
        </p:spPr>
      </p:sp>
      <p:sp>
        <p:nvSpPr>
          <p:cNvPr name="TextBox 5" id="5"/>
          <p:cNvSpPr txBox="true"/>
          <p:nvPr/>
        </p:nvSpPr>
        <p:spPr>
          <a:xfrm rot="0">
            <a:off x="4283116" y="783860"/>
            <a:ext cx="1948939" cy="323526"/>
          </a:xfrm>
          <a:prstGeom prst="rect">
            <a:avLst/>
          </a:prstGeom>
        </p:spPr>
        <p:txBody>
          <a:bodyPr anchor="t" rtlCol="false" tIns="0" lIns="0" bIns="0" rIns="0">
            <a:spAutoFit/>
          </a:bodyPr>
          <a:lstStyle/>
          <a:p>
            <a:pPr algn="l">
              <a:lnSpc>
                <a:spcPts val="2245"/>
              </a:lnSpc>
            </a:pPr>
            <a:r>
              <a:rPr lang="en-US" sz="1871" b="true">
                <a:solidFill>
                  <a:srgbClr val="77542E"/>
                </a:solidFill>
                <a:latin typeface="Times New Roman Bold"/>
                <a:ea typeface="Times New Roman Bold"/>
                <a:cs typeface="Times New Roman Bold"/>
                <a:sym typeface="Times New Roman Bold"/>
              </a:rPr>
              <a:t>INTRODUCTION</a:t>
            </a:r>
          </a:p>
        </p:txBody>
      </p:sp>
      <p:sp>
        <p:nvSpPr>
          <p:cNvPr name="Freeform 6" id="6"/>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14" y="1867"/>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2791635" y="1040825"/>
            <a:ext cx="5150025" cy="6167942"/>
          </a:xfrm>
          <a:custGeom>
            <a:avLst/>
            <a:gdLst/>
            <a:ahLst/>
            <a:cxnLst/>
            <a:rect r="r" b="b" t="t" l="l"/>
            <a:pathLst>
              <a:path h="6167942" w="5150025">
                <a:moveTo>
                  <a:pt x="0" y="0"/>
                </a:moveTo>
                <a:lnTo>
                  <a:pt x="5150024" y="0"/>
                </a:lnTo>
                <a:lnTo>
                  <a:pt x="5150024" y="6167943"/>
                </a:lnTo>
                <a:lnTo>
                  <a:pt x="0" y="6167943"/>
                </a:lnTo>
                <a:lnTo>
                  <a:pt x="0" y="0"/>
                </a:lnTo>
                <a:close/>
              </a:path>
            </a:pathLst>
          </a:custGeom>
          <a:blipFill>
            <a:blip r:embed="rId3"/>
            <a:stretch>
              <a:fillRect l="0" t="-27" r="0" b="-27"/>
            </a:stretch>
          </a:blipFill>
        </p:spPr>
      </p:sp>
      <p:sp>
        <p:nvSpPr>
          <p:cNvPr name="TextBox 4" id="4"/>
          <p:cNvSpPr txBox="true"/>
          <p:nvPr/>
        </p:nvSpPr>
        <p:spPr>
          <a:xfrm rot="0">
            <a:off x="4360993" y="511216"/>
            <a:ext cx="1972332" cy="323526"/>
          </a:xfrm>
          <a:prstGeom prst="rect">
            <a:avLst/>
          </a:prstGeom>
        </p:spPr>
        <p:txBody>
          <a:bodyPr anchor="t" rtlCol="false" tIns="0" lIns="0" bIns="0" rIns="0">
            <a:spAutoFit/>
          </a:bodyPr>
          <a:lstStyle/>
          <a:p>
            <a:pPr algn="l">
              <a:lnSpc>
                <a:spcPts val="2245"/>
              </a:lnSpc>
            </a:pPr>
            <a:r>
              <a:rPr lang="en-US" sz="1871" b="true">
                <a:solidFill>
                  <a:srgbClr val="77542E"/>
                </a:solidFill>
                <a:latin typeface="Times New Roman Bold"/>
                <a:ea typeface="Times New Roman Bold"/>
                <a:cs typeface="Times New Roman Bold"/>
                <a:sym typeface="Times New Roman Bold"/>
              </a:rPr>
              <a:t>OUR EXPERTISE</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14" y="1867"/>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3294964" y="683304"/>
            <a:ext cx="4104389" cy="6525454"/>
          </a:xfrm>
          <a:custGeom>
            <a:avLst/>
            <a:gdLst/>
            <a:ahLst/>
            <a:cxnLst/>
            <a:rect r="r" b="b" t="t" l="l"/>
            <a:pathLst>
              <a:path h="6525454" w="4104389">
                <a:moveTo>
                  <a:pt x="0" y="0"/>
                </a:moveTo>
                <a:lnTo>
                  <a:pt x="4104389" y="0"/>
                </a:lnTo>
                <a:lnTo>
                  <a:pt x="4104389" y="6525454"/>
                </a:lnTo>
                <a:lnTo>
                  <a:pt x="0" y="6525454"/>
                </a:lnTo>
                <a:lnTo>
                  <a:pt x="0" y="0"/>
                </a:lnTo>
                <a:close/>
              </a:path>
            </a:pathLst>
          </a:custGeom>
          <a:blipFill>
            <a:blip r:embed="rId3"/>
            <a:stretch>
              <a:fillRect l="-31" t="0" r="-31" b="0"/>
            </a:stretch>
          </a:blipFill>
        </p:spPr>
      </p:sp>
      <p:sp>
        <p:nvSpPr>
          <p:cNvPr name="TextBox 4" id="4"/>
          <p:cNvSpPr txBox="true"/>
          <p:nvPr/>
        </p:nvSpPr>
        <p:spPr>
          <a:xfrm rot="0">
            <a:off x="3929377" y="512016"/>
            <a:ext cx="2835564" cy="323526"/>
          </a:xfrm>
          <a:prstGeom prst="rect">
            <a:avLst/>
          </a:prstGeom>
        </p:spPr>
        <p:txBody>
          <a:bodyPr anchor="t" rtlCol="false" tIns="0" lIns="0" bIns="0" rIns="0">
            <a:spAutoFit/>
          </a:bodyPr>
          <a:lstStyle/>
          <a:p>
            <a:pPr algn="l">
              <a:lnSpc>
                <a:spcPts val="2245"/>
              </a:lnSpc>
            </a:pPr>
            <a:r>
              <a:rPr lang="en-US" sz="1871" b="true">
                <a:solidFill>
                  <a:srgbClr val="77542E"/>
                </a:solidFill>
                <a:latin typeface="Times New Roman Bold"/>
                <a:ea typeface="Times New Roman Bold"/>
                <a:cs typeface="Times New Roman Bold"/>
                <a:sym typeface="Times New Roman Bold"/>
              </a:rPr>
              <a:t>ORGANISATION CHART</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TextBox 3" id="3"/>
          <p:cNvSpPr txBox="true"/>
          <p:nvPr/>
        </p:nvSpPr>
        <p:spPr>
          <a:xfrm rot="0">
            <a:off x="3929377" y="997858"/>
            <a:ext cx="2574388" cy="323526"/>
          </a:xfrm>
          <a:prstGeom prst="rect">
            <a:avLst/>
          </a:prstGeom>
        </p:spPr>
        <p:txBody>
          <a:bodyPr anchor="t" rtlCol="false" tIns="0" lIns="0" bIns="0" rIns="0">
            <a:spAutoFit/>
          </a:bodyPr>
          <a:lstStyle/>
          <a:p>
            <a:pPr algn="l">
              <a:lnSpc>
                <a:spcPts val="2245"/>
              </a:lnSpc>
            </a:pPr>
            <a:r>
              <a:rPr lang="en-US" sz="1871" b="true">
                <a:solidFill>
                  <a:srgbClr val="77542E"/>
                </a:solidFill>
                <a:latin typeface="Times New Roman Bold"/>
                <a:ea typeface="Times New Roman Bold"/>
                <a:cs typeface="Times New Roman Bold"/>
                <a:sym typeface="Times New Roman Bold"/>
              </a:rPr>
              <a:t>AREA OF OPERATION</a:t>
            </a:r>
          </a:p>
        </p:txBody>
      </p:sp>
      <p:sp>
        <p:nvSpPr>
          <p:cNvPr name="Freeform 4" id="4"/>
          <p:cNvSpPr/>
          <p:nvPr/>
        </p:nvSpPr>
        <p:spPr>
          <a:xfrm flipH="false" flipV="false" rot="0">
            <a:off x="2003231" y="1749076"/>
            <a:ext cx="6686941" cy="5236197"/>
          </a:xfrm>
          <a:custGeom>
            <a:avLst/>
            <a:gdLst/>
            <a:ahLst/>
            <a:cxnLst/>
            <a:rect r="r" b="b" t="t" l="l"/>
            <a:pathLst>
              <a:path h="5236197" w="6686941">
                <a:moveTo>
                  <a:pt x="0" y="0"/>
                </a:moveTo>
                <a:lnTo>
                  <a:pt x="6686941" y="0"/>
                </a:lnTo>
                <a:lnTo>
                  <a:pt x="6686941" y="5236197"/>
                </a:lnTo>
                <a:lnTo>
                  <a:pt x="0" y="5236197"/>
                </a:lnTo>
                <a:lnTo>
                  <a:pt x="0" y="0"/>
                </a:lnTo>
                <a:close/>
              </a:path>
            </a:pathLst>
          </a:custGeom>
          <a:blipFill>
            <a:blip r:embed="rId3"/>
            <a:stretch>
              <a:fillRect l="-22" t="0" r="-22" b="0"/>
            </a:stretch>
          </a:blipFill>
        </p:spPr>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355178" y="1905048"/>
            <a:ext cx="9991458" cy="5300529"/>
          </a:xfrm>
          <a:custGeom>
            <a:avLst/>
            <a:gdLst/>
            <a:ahLst/>
            <a:cxnLst/>
            <a:rect r="r" b="b" t="t" l="l"/>
            <a:pathLst>
              <a:path h="5300529" w="9991458">
                <a:moveTo>
                  <a:pt x="0" y="0"/>
                </a:moveTo>
                <a:lnTo>
                  <a:pt x="9991458" y="0"/>
                </a:lnTo>
                <a:lnTo>
                  <a:pt x="9991458" y="5300529"/>
                </a:lnTo>
                <a:lnTo>
                  <a:pt x="0" y="5300529"/>
                </a:lnTo>
                <a:lnTo>
                  <a:pt x="0" y="0"/>
                </a:lnTo>
                <a:close/>
              </a:path>
            </a:pathLst>
          </a:custGeom>
          <a:blipFill>
            <a:blip r:embed="rId3"/>
            <a:stretch>
              <a:fillRect l="-8" t="0" r="-8" b="0"/>
            </a:stretch>
          </a:blipFill>
        </p:spPr>
      </p:sp>
      <p:sp>
        <p:nvSpPr>
          <p:cNvPr name="TextBox 4" id="4"/>
          <p:cNvSpPr txBox="true"/>
          <p:nvPr/>
        </p:nvSpPr>
        <p:spPr>
          <a:xfrm rot="0">
            <a:off x="3929377" y="997858"/>
            <a:ext cx="1978933" cy="323526"/>
          </a:xfrm>
          <a:prstGeom prst="rect">
            <a:avLst/>
          </a:prstGeom>
        </p:spPr>
        <p:txBody>
          <a:bodyPr anchor="t" rtlCol="false" tIns="0" lIns="0" bIns="0" rIns="0">
            <a:spAutoFit/>
          </a:bodyPr>
          <a:lstStyle/>
          <a:p>
            <a:pPr algn="l">
              <a:lnSpc>
                <a:spcPts val="2245"/>
              </a:lnSpc>
            </a:pPr>
            <a:r>
              <a:rPr lang="en-US" sz="1871" b="true">
                <a:solidFill>
                  <a:srgbClr val="856644"/>
                </a:solidFill>
                <a:latin typeface="Times New Roman Bold"/>
                <a:ea typeface="Times New Roman Bold"/>
                <a:cs typeface="Times New Roman Bold"/>
                <a:sym typeface="Times New Roman Bold"/>
              </a:rPr>
              <a:t>WORK ON SITES</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346224" y="1960102"/>
            <a:ext cx="9997659" cy="5252437"/>
          </a:xfrm>
          <a:custGeom>
            <a:avLst/>
            <a:gdLst/>
            <a:ahLst/>
            <a:cxnLst/>
            <a:rect r="r" b="b" t="t" l="l"/>
            <a:pathLst>
              <a:path h="5252437" w="9997659">
                <a:moveTo>
                  <a:pt x="0" y="0"/>
                </a:moveTo>
                <a:lnTo>
                  <a:pt x="9997659" y="0"/>
                </a:lnTo>
                <a:lnTo>
                  <a:pt x="9997659" y="5252438"/>
                </a:lnTo>
                <a:lnTo>
                  <a:pt x="0" y="5252438"/>
                </a:lnTo>
                <a:lnTo>
                  <a:pt x="0" y="0"/>
                </a:lnTo>
                <a:close/>
              </a:path>
            </a:pathLst>
          </a:custGeom>
          <a:blipFill>
            <a:blip r:embed="rId3"/>
            <a:stretch>
              <a:fillRect l="0" t="0" r="0" b="0"/>
            </a:stretch>
          </a:blipFill>
        </p:spPr>
      </p:sp>
      <p:sp>
        <p:nvSpPr>
          <p:cNvPr name="TextBox 4" id="4"/>
          <p:cNvSpPr txBox="true"/>
          <p:nvPr/>
        </p:nvSpPr>
        <p:spPr>
          <a:xfrm rot="0">
            <a:off x="3929377" y="997858"/>
            <a:ext cx="1978933" cy="323526"/>
          </a:xfrm>
          <a:prstGeom prst="rect">
            <a:avLst/>
          </a:prstGeom>
        </p:spPr>
        <p:txBody>
          <a:bodyPr anchor="t" rtlCol="false" tIns="0" lIns="0" bIns="0" rIns="0">
            <a:spAutoFit/>
          </a:bodyPr>
          <a:lstStyle/>
          <a:p>
            <a:pPr algn="l">
              <a:lnSpc>
                <a:spcPts val="2245"/>
              </a:lnSpc>
            </a:pPr>
            <a:r>
              <a:rPr lang="en-US" sz="1871" b="true">
                <a:solidFill>
                  <a:srgbClr val="856644"/>
                </a:solidFill>
                <a:latin typeface="Times New Roman Bold"/>
                <a:ea typeface="Times New Roman Bold"/>
                <a:cs typeface="Times New Roman Bold"/>
                <a:sym typeface="Times New Roman Bold"/>
              </a:rPr>
              <a:t>WORK ON SITES</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363131" y="1983200"/>
            <a:ext cx="9973828" cy="5221624"/>
          </a:xfrm>
          <a:custGeom>
            <a:avLst/>
            <a:gdLst/>
            <a:ahLst/>
            <a:cxnLst/>
            <a:rect r="r" b="b" t="t" l="l"/>
            <a:pathLst>
              <a:path h="5221624" w="9973828">
                <a:moveTo>
                  <a:pt x="0" y="0"/>
                </a:moveTo>
                <a:lnTo>
                  <a:pt x="9973828" y="0"/>
                </a:lnTo>
                <a:lnTo>
                  <a:pt x="9973828" y="5221624"/>
                </a:lnTo>
                <a:lnTo>
                  <a:pt x="0" y="5221624"/>
                </a:lnTo>
                <a:lnTo>
                  <a:pt x="0" y="0"/>
                </a:lnTo>
                <a:close/>
              </a:path>
            </a:pathLst>
          </a:custGeom>
          <a:blipFill>
            <a:blip r:embed="rId3"/>
            <a:stretch>
              <a:fillRect l="0" t="0" r="0" b="0"/>
            </a:stretch>
          </a:blipFill>
        </p:spPr>
      </p:sp>
      <p:sp>
        <p:nvSpPr>
          <p:cNvPr name="TextBox 4" id="4"/>
          <p:cNvSpPr txBox="true"/>
          <p:nvPr/>
        </p:nvSpPr>
        <p:spPr>
          <a:xfrm rot="0">
            <a:off x="3929377" y="997858"/>
            <a:ext cx="1978933" cy="323526"/>
          </a:xfrm>
          <a:prstGeom prst="rect">
            <a:avLst/>
          </a:prstGeom>
        </p:spPr>
        <p:txBody>
          <a:bodyPr anchor="t" rtlCol="false" tIns="0" lIns="0" bIns="0" rIns="0">
            <a:spAutoFit/>
          </a:bodyPr>
          <a:lstStyle/>
          <a:p>
            <a:pPr algn="l">
              <a:lnSpc>
                <a:spcPts val="2245"/>
              </a:lnSpc>
            </a:pPr>
            <a:r>
              <a:rPr lang="en-US" sz="1871" b="true">
                <a:solidFill>
                  <a:srgbClr val="856644"/>
                </a:solidFill>
                <a:latin typeface="Times New Roman Bold"/>
                <a:ea typeface="Times New Roman Bold"/>
                <a:cs typeface="Times New Roman Bold"/>
                <a:sym typeface="Times New Roman Bold"/>
              </a:rPr>
              <a:t>WORK ON SITES</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362017" y="1982848"/>
            <a:ext cx="9969370" cy="5222338"/>
          </a:xfrm>
          <a:custGeom>
            <a:avLst/>
            <a:gdLst/>
            <a:ahLst/>
            <a:cxnLst/>
            <a:rect r="r" b="b" t="t" l="l"/>
            <a:pathLst>
              <a:path h="5222338" w="9969370">
                <a:moveTo>
                  <a:pt x="0" y="0"/>
                </a:moveTo>
                <a:lnTo>
                  <a:pt x="9969369" y="0"/>
                </a:lnTo>
                <a:lnTo>
                  <a:pt x="9969369" y="5222338"/>
                </a:lnTo>
                <a:lnTo>
                  <a:pt x="0" y="5222338"/>
                </a:lnTo>
                <a:lnTo>
                  <a:pt x="0" y="0"/>
                </a:lnTo>
                <a:close/>
              </a:path>
            </a:pathLst>
          </a:custGeom>
          <a:blipFill>
            <a:blip r:embed="rId3"/>
            <a:stretch>
              <a:fillRect l="-18" t="0" r="-18" b="0"/>
            </a:stretch>
          </a:blipFill>
        </p:spPr>
      </p:sp>
      <p:sp>
        <p:nvSpPr>
          <p:cNvPr name="TextBox 4" id="4"/>
          <p:cNvSpPr txBox="true"/>
          <p:nvPr/>
        </p:nvSpPr>
        <p:spPr>
          <a:xfrm rot="0">
            <a:off x="3929377" y="997858"/>
            <a:ext cx="1978933" cy="323526"/>
          </a:xfrm>
          <a:prstGeom prst="rect">
            <a:avLst/>
          </a:prstGeom>
        </p:spPr>
        <p:txBody>
          <a:bodyPr anchor="t" rtlCol="false" tIns="0" lIns="0" bIns="0" rIns="0">
            <a:spAutoFit/>
          </a:bodyPr>
          <a:lstStyle/>
          <a:p>
            <a:pPr algn="l">
              <a:lnSpc>
                <a:spcPts val="2245"/>
              </a:lnSpc>
            </a:pPr>
            <a:r>
              <a:rPr lang="en-US" sz="1871" b="true">
                <a:solidFill>
                  <a:srgbClr val="DAA750"/>
                </a:solidFill>
                <a:latin typeface="Times New Roman Bold"/>
                <a:ea typeface="Times New Roman Bold"/>
                <a:cs typeface="Times New Roman Bold"/>
                <a:sym typeface="Times New Roman Bold"/>
              </a:rPr>
              <a:t>WORK ON SITES</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359131" y="2008213"/>
            <a:ext cx="9966684" cy="5217890"/>
          </a:xfrm>
          <a:custGeom>
            <a:avLst/>
            <a:gdLst/>
            <a:ahLst/>
            <a:cxnLst/>
            <a:rect r="r" b="b" t="t" l="l"/>
            <a:pathLst>
              <a:path h="5217890" w="9966684">
                <a:moveTo>
                  <a:pt x="0" y="0"/>
                </a:moveTo>
                <a:lnTo>
                  <a:pt x="9966683" y="0"/>
                </a:lnTo>
                <a:lnTo>
                  <a:pt x="9966683" y="5217890"/>
                </a:lnTo>
                <a:lnTo>
                  <a:pt x="0" y="5217890"/>
                </a:lnTo>
                <a:lnTo>
                  <a:pt x="0" y="0"/>
                </a:lnTo>
                <a:close/>
              </a:path>
            </a:pathLst>
          </a:custGeom>
          <a:blipFill>
            <a:blip r:embed="rId3"/>
            <a:stretch>
              <a:fillRect l="0" t="0" r="0" b="0"/>
            </a:stretch>
          </a:blipFill>
        </p:spPr>
      </p:sp>
      <p:sp>
        <p:nvSpPr>
          <p:cNvPr name="TextBox 4" id="4"/>
          <p:cNvSpPr txBox="true"/>
          <p:nvPr/>
        </p:nvSpPr>
        <p:spPr>
          <a:xfrm rot="0">
            <a:off x="3929377" y="997858"/>
            <a:ext cx="1978933" cy="323526"/>
          </a:xfrm>
          <a:prstGeom prst="rect">
            <a:avLst/>
          </a:prstGeom>
        </p:spPr>
        <p:txBody>
          <a:bodyPr anchor="t" rtlCol="false" tIns="0" lIns="0" bIns="0" rIns="0">
            <a:spAutoFit/>
          </a:bodyPr>
          <a:lstStyle/>
          <a:p>
            <a:pPr algn="l">
              <a:lnSpc>
                <a:spcPts val="2245"/>
              </a:lnSpc>
            </a:pPr>
            <a:r>
              <a:rPr lang="en-US" sz="1871" b="true">
                <a:solidFill>
                  <a:srgbClr val="856644"/>
                </a:solidFill>
                <a:latin typeface="Times New Roman Bold"/>
                <a:ea typeface="Times New Roman Bold"/>
                <a:cs typeface="Times New Roman Bold"/>
                <a:sym typeface="Times New Roman Bold"/>
              </a:rPr>
              <a:t>WORK ON SITES</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356445" y="1973180"/>
            <a:ext cx="9991649" cy="5234007"/>
          </a:xfrm>
          <a:custGeom>
            <a:avLst/>
            <a:gdLst/>
            <a:ahLst/>
            <a:cxnLst/>
            <a:rect r="r" b="b" t="t" l="l"/>
            <a:pathLst>
              <a:path h="5234007" w="9991649">
                <a:moveTo>
                  <a:pt x="0" y="0"/>
                </a:moveTo>
                <a:lnTo>
                  <a:pt x="9991648" y="0"/>
                </a:lnTo>
                <a:lnTo>
                  <a:pt x="9991648" y="5234006"/>
                </a:lnTo>
                <a:lnTo>
                  <a:pt x="0" y="5234006"/>
                </a:lnTo>
                <a:lnTo>
                  <a:pt x="0" y="0"/>
                </a:lnTo>
                <a:close/>
              </a:path>
            </a:pathLst>
          </a:custGeom>
          <a:blipFill>
            <a:blip r:embed="rId3"/>
            <a:stretch>
              <a:fillRect l="-24" t="0" r="-24" b="0"/>
            </a:stretch>
          </a:blipFill>
        </p:spPr>
      </p:sp>
      <p:sp>
        <p:nvSpPr>
          <p:cNvPr name="TextBox 4" id="4"/>
          <p:cNvSpPr txBox="true"/>
          <p:nvPr/>
        </p:nvSpPr>
        <p:spPr>
          <a:xfrm rot="0">
            <a:off x="3929377" y="997858"/>
            <a:ext cx="1978933" cy="323526"/>
          </a:xfrm>
          <a:prstGeom prst="rect">
            <a:avLst/>
          </a:prstGeom>
        </p:spPr>
        <p:txBody>
          <a:bodyPr anchor="t" rtlCol="false" tIns="0" lIns="0" bIns="0" rIns="0">
            <a:spAutoFit/>
          </a:bodyPr>
          <a:lstStyle/>
          <a:p>
            <a:pPr algn="l">
              <a:lnSpc>
                <a:spcPts val="2245"/>
              </a:lnSpc>
            </a:pPr>
            <a:r>
              <a:rPr lang="en-US" sz="1871" b="true">
                <a:solidFill>
                  <a:srgbClr val="856644"/>
                </a:solidFill>
                <a:latin typeface="Times New Roman Bold"/>
                <a:ea typeface="Times New Roman Bold"/>
                <a:cs typeface="Times New Roman Bold"/>
                <a:sym typeface="Times New Roman Bold"/>
              </a:rPr>
              <a:t>WORK ON SITES</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TextBox 3" id="3"/>
          <p:cNvSpPr txBox="true"/>
          <p:nvPr/>
        </p:nvSpPr>
        <p:spPr>
          <a:xfrm rot="0">
            <a:off x="3929377" y="997858"/>
            <a:ext cx="1978933" cy="323526"/>
          </a:xfrm>
          <a:prstGeom prst="rect">
            <a:avLst/>
          </a:prstGeom>
        </p:spPr>
        <p:txBody>
          <a:bodyPr anchor="t" rtlCol="false" tIns="0" lIns="0" bIns="0" rIns="0">
            <a:spAutoFit/>
          </a:bodyPr>
          <a:lstStyle/>
          <a:p>
            <a:pPr algn="l">
              <a:lnSpc>
                <a:spcPts val="2245"/>
              </a:lnSpc>
            </a:pPr>
            <a:r>
              <a:rPr lang="en-US" sz="1871" b="true">
                <a:solidFill>
                  <a:srgbClr val="856644"/>
                </a:solidFill>
                <a:latin typeface="Times New Roman Bold"/>
                <a:ea typeface="Times New Roman Bold"/>
                <a:cs typeface="Times New Roman Bold"/>
                <a:sym typeface="Times New Roman Bold"/>
              </a:rPr>
              <a:t>WORK ON SITES</a:t>
            </a:r>
          </a:p>
        </p:txBody>
      </p:sp>
      <p:sp>
        <p:nvSpPr>
          <p:cNvPr name="Freeform 4" id="4"/>
          <p:cNvSpPr/>
          <p:nvPr/>
        </p:nvSpPr>
        <p:spPr>
          <a:xfrm flipH="false" flipV="false" rot="0">
            <a:off x="356445" y="1973713"/>
            <a:ext cx="9969370" cy="5222338"/>
          </a:xfrm>
          <a:custGeom>
            <a:avLst/>
            <a:gdLst/>
            <a:ahLst/>
            <a:cxnLst/>
            <a:rect r="r" b="b" t="t" l="l"/>
            <a:pathLst>
              <a:path h="5222338" w="9969370">
                <a:moveTo>
                  <a:pt x="0" y="0"/>
                </a:moveTo>
                <a:lnTo>
                  <a:pt x="9969369" y="0"/>
                </a:lnTo>
                <a:lnTo>
                  <a:pt x="9969369" y="5222339"/>
                </a:lnTo>
                <a:lnTo>
                  <a:pt x="0" y="5222339"/>
                </a:lnTo>
                <a:lnTo>
                  <a:pt x="0" y="0"/>
                </a:lnTo>
                <a:close/>
              </a:path>
            </a:pathLst>
          </a:custGeom>
          <a:blipFill>
            <a:blip r:embed="rId3"/>
            <a:stretch>
              <a:fillRect l="-18" t="0" r="-18" b="0"/>
            </a:stretch>
          </a:blipFill>
        </p:spPr>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24"/>
            <a:ext cx="10692946" cy="7565536"/>
          </a:xfrm>
          <a:custGeom>
            <a:avLst/>
            <a:gdLst/>
            <a:ahLst/>
            <a:cxnLst/>
            <a:rect r="r" b="b" t="t" l="l"/>
            <a:pathLst>
              <a:path h="7565536" w="10692946">
                <a:moveTo>
                  <a:pt x="0" y="0"/>
                </a:moveTo>
                <a:lnTo>
                  <a:pt x="10692946" y="0"/>
                </a:lnTo>
                <a:lnTo>
                  <a:pt x="10692946" y="7565536"/>
                </a:lnTo>
                <a:lnTo>
                  <a:pt x="0" y="7565536"/>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3160690" y="802005"/>
            <a:ext cx="4372013" cy="6322285"/>
          </a:xfrm>
          <a:custGeom>
            <a:avLst/>
            <a:gdLst/>
            <a:ahLst/>
            <a:cxnLst/>
            <a:rect r="r" b="b" t="t" l="l"/>
            <a:pathLst>
              <a:path h="6322285" w="4372013">
                <a:moveTo>
                  <a:pt x="0" y="0"/>
                </a:moveTo>
                <a:lnTo>
                  <a:pt x="4372013" y="0"/>
                </a:lnTo>
                <a:lnTo>
                  <a:pt x="4372013" y="6322285"/>
                </a:lnTo>
                <a:lnTo>
                  <a:pt x="0" y="6322285"/>
                </a:lnTo>
                <a:lnTo>
                  <a:pt x="0" y="0"/>
                </a:lnTo>
                <a:close/>
              </a:path>
            </a:pathLst>
          </a:custGeom>
          <a:blipFill>
            <a:blip r:embed="rId3"/>
            <a:stretch>
              <a:fillRect l="-1" t="0" r="-1" b="0"/>
            </a:stretch>
          </a:blipFill>
        </p:spPr>
      </p:sp>
      <p:sp>
        <p:nvSpPr>
          <p:cNvPr name="TextBox 4" id="4"/>
          <p:cNvSpPr txBox="true"/>
          <p:nvPr/>
        </p:nvSpPr>
        <p:spPr>
          <a:xfrm rot="0">
            <a:off x="4235377" y="432759"/>
            <a:ext cx="2222640" cy="323526"/>
          </a:xfrm>
          <a:prstGeom prst="rect">
            <a:avLst/>
          </a:prstGeom>
        </p:spPr>
        <p:txBody>
          <a:bodyPr anchor="t" rtlCol="false" tIns="0" lIns="0" bIns="0" rIns="0">
            <a:spAutoFit/>
          </a:bodyPr>
          <a:lstStyle/>
          <a:p>
            <a:pPr algn="l">
              <a:lnSpc>
                <a:spcPts val="2245"/>
              </a:lnSpc>
            </a:pPr>
            <a:r>
              <a:rPr lang="en-US" sz="1871" b="true">
                <a:solidFill>
                  <a:srgbClr val="856644"/>
                </a:solidFill>
                <a:latin typeface="Times New Roman Bold"/>
                <a:ea typeface="Times New Roman Bold"/>
                <a:cs typeface="Times New Roman Bold"/>
                <a:sym typeface="Times New Roman Bold"/>
              </a:rPr>
              <a:t>MAJOR PROJECTS</a:t>
            </a:r>
          </a:p>
        </p:txBody>
      </p:sp>
      <p:sp>
        <p:nvSpPr>
          <p:cNvPr name="Freeform 5" id="5"/>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4"/>
            <a:stretch>
              <a:fillRect l="0" t="-14" r="0" b="-14"/>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
        <p:nvSpPr>
          <p:cNvPr name="Freeform 3" id="3"/>
          <p:cNvSpPr/>
          <p:nvPr/>
        </p:nvSpPr>
        <p:spPr>
          <a:xfrm flipH="false" flipV="false" rot="0">
            <a:off x="9305668" y="434969"/>
            <a:ext cx="843667" cy="664083"/>
          </a:xfrm>
          <a:custGeom>
            <a:avLst/>
            <a:gdLst/>
            <a:ahLst/>
            <a:cxnLst/>
            <a:rect r="r" b="b" t="t" l="l"/>
            <a:pathLst>
              <a:path h="664083" w="843667">
                <a:moveTo>
                  <a:pt x="0" y="0"/>
                </a:moveTo>
                <a:lnTo>
                  <a:pt x="843667" y="0"/>
                </a:lnTo>
                <a:lnTo>
                  <a:pt x="843667" y="664083"/>
                </a:lnTo>
                <a:lnTo>
                  <a:pt x="0" y="664083"/>
                </a:lnTo>
                <a:lnTo>
                  <a:pt x="0" y="0"/>
                </a:lnTo>
                <a:close/>
              </a:path>
            </a:pathLst>
          </a:custGeom>
          <a:blipFill>
            <a:blip r:embed="rId3"/>
            <a:stretch>
              <a:fillRect l="0" t="-14" r="0" b="-14"/>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28579" y="650662"/>
            <a:ext cx="5236245" cy="1496073"/>
          </a:xfrm>
          <a:custGeom>
            <a:avLst/>
            <a:gdLst/>
            <a:ahLst/>
            <a:cxnLst/>
            <a:rect r="r" b="b" t="t" l="l"/>
            <a:pathLst>
              <a:path h="1496073" w="5236245">
                <a:moveTo>
                  <a:pt x="0" y="0"/>
                </a:moveTo>
                <a:lnTo>
                  <a:pt x="5236245" y="0"/>
                </a:lnTo>
                <a:lnTo>
                  <a:pt x="5236245" y="1496073"/>
                </a:lnTo>
                <a:lnTo>
                  <a:pt x="0" y="1496073"/>
                </a:lnTo>
                <a:lnTo>
                  <a:pt x="0" y="0"/>
                </a:lnTo>
                <a:close/>
              </a:path>
            </a:pathLst>
          </a:custGeom>
          <a:blipFill>
            <a:blip r:embed="rId2"/>
            <a:stretch>
              <a:fillRect l="0" t="0" r="0" b="0"/>
            </a:stretch>
          </a:blipFill>
        </p:spPr>
      </p:sp>
      <p:sp>
        <p:nvSpPr>
          <p:cNvPr name="Freeform 3" id="3" descr="A picture containing text, cabinet  Description automatically generated"/>
          <p:cNvSpPr/>
          <p:nvPr/>
        </p:nvSpPr>
        <p:spPr>
          <a:xfrm flipH="false" flipV="false" rot="0">
            <a:off x="-2" y="2172062"/>
            <a:ext cx="10693403" cy="4077433"/>
          </a:xfrm>
          <a:custGeom>
            <a:avLst/>
            <a:gdLst/>
            <a:ahLst/>
            <a:cxnLst/>
            <a:rect r="r" b="b" t="t" l="l"/>
            <a:pathLst>
              <a:path h="4077433" w="10693403">
                <a:moveTo>
                  <a:pt x="0" y="0"/>
                </a:moveTo>
                <a:lnTo>
                  <a:pt x="10693403" y="0"/>
                </a:lnTo>
                <a:lnTo>
                  <a:pt x="10693403" y="4077433"/>
                </a:lnTo>
                <a:lnTo>
                  <a:pt x="0" y="4077433"/>
                </a:lnTo>
                <a:lnTo>
                  <a:pt x="0" y="0"/>
                </a:lnTo>
                <a:close/>
              </a:path>
            </a:pathLst>
          </a:custGeom>
          <a:blipFill>
            <a:blip r:embed="rId3"/>
            <a:stretch>
              <a:fillRect l="0" t="-9826" r="0" b="-11215"/>
            </a:stretch>
          </a:blipFill>
        </p:spPr>
      </p:sp>
      <p:grpSp>
        <p:nvGrpSpPr>
          <p:cNvPr name="Group 4" id="4"/>
          <p:cNvGrpSpPr/>
          <p:nvPr/>
        </p:nvGrpSpPr>
        <p:grpSpPr>
          <a:xfrm rot="0">
            <a:off x="-2" y="69352"/>
            <a:ext cx="10693403" cy="581311"/>
            <a:chOff x="0" y="0"/>
            <a:chExt cx="14257871" cy="775081"/>
          </a:xfrm>
        </p:grpSpPr>
        <p:sp>
          <p:nvSpPr>
            <p:cNvPr name="Freeform 5" id="5"/>
            <p:cNvSpPr/>
            <p:nvPr/>
          </p:nvSpPr>
          <p:spPr>
            <a:xfrm flipH="false" flipV="false" rot="0">
              <a:off x="0" y="0"/>
              <a:ext cx="14257910" cy="775081"/>
            </a:xfrm>
            <a:custGeom>
              <a:avLst/>
              <a:gdLst/>
              <a:ahLst/>
              <a:cxnLst/>
              <a:rect r="r" b="b" t="t" l="l"/>
              <a:pathLst>
                <a:path h="775081" w="14257910">
                  <a:moveTo>
                    <a:pt x="0" y="0"/>
                  </a:moveTo>
                  <a:lnTo>
                    <a:pt x="14257910" y="0"/>
                  </a:lnTo>
                  <a:lnTo>
                    <a:pt x="14257910" y="775081"/>
                  </a:lnTo>
                  <a:lnTo>
                    <a:pt x="0" y="775081"/>
                  </a:lnTo>
                  <a:close/>
                </a:path>
              </a:pathLst>
            </a:custGeom>
            <a:solidFill>
              <a:srgbClr val="03466D"/>
            </a:solidFill>
            <a:ln w="12700">
              <a:solidFill>
                <a:srgbClr val="000000"/>
              </a:solidFill>
            </a:ln>
          </p:spPr>
        </p:sp>
      </p:grpSp>
      <p:grpSp>
        <p:nvGrpSpPr>
          <p:cNvPr name="Group 6" id="6"/>
          <p:cNvGrpSpPr/>
          <p:nvPr/>
        </p:nvGrpSpPr>
        <p:grpSpPr>
          <a:xfrm rot="0">
            <a:off x="0" y="7436187"/>
            <a:ext cx="10693403" cy="245335"/>
            <a:chOff x="0" y="0"/>
            <a:chExt cx="14257871" cy="327114"/>
          </a:xfrm>
        </p:grpSpPr>
        <p:sp>
          <p:nvSpPr>
            <p:cNvPr name="Freeform 7" id="7"/>
            <p:cNvSpPr/>
            <p:nvPr/>
          </p:nvSpPr>
          <p:spPr>
            <a:xfrm flipH="false" flipV="false" rot="0">
              <a:off x="0" y="0"/>
              <a:ext cx="14257910" cy="327152"/>
            </a:xfrm>
            <a:custGeom>
              <a:avLst/>
              <a:gdLst/>
              <a:ahLst/>
              <a:cxnLst/>
              <a:rect r="r" b="b" t="t" l="l"/>
              <a:pathLst>
                <a:path h="327152" w="14257910">
                  <a:moveTo>
                    <a:pt x="0" y="0"/>
                  </a:moveTo>
                  <a:lnTo>
                    <a:pt x="14257910" y="0"/>
                  </a:lnTo>
                  <a:lnTo>
                    <a:pt x="14257910" y="327152"/>
                  </a:lnTo>
                  <a:lnTo>
                    <a:pt x="0" y="327152"/>
                  </a:lnTo>
                  <a:close/>
                </a:path>
              </a:pathLst>
            </a:custGeom>
            <a:solidFill>
              <a:srgbClr val="EB891B"/>
            </a:solidFill>
            <a:ln w="12700">
              <a:solidFill>
                <a:srgbClr val="000000"/>
              </a:solidFill>
            </a:ln>
          </p:spPr>
        </p:sp>
      </p:grpSp>
      <p:grpSp>
        <p:nvGrpSpPr>
          <p:cNvPr name="Group 8" id="8"/>
          <p:cNvGrpSpPr/>
          <p:nvPr/>
        </p:nvGrpSpPr>
        <p:grpSpPr>
          <a:xfrm rot="0">
            <a:off x="5924198" y="5097075"/>
            <a:ext cx="5198326" cy="1753714"/>
            <a:chOff x="0" y="0"/>
            <a:chExt cx="6931101" cy="2338286"/>
          </a:xfrm>
        </p:grpSpPr>
        <p:sp>
          <p:nvSpPr>
            <p:cNvPr name="Freeform 9" id="9"/>
            <p:cNvSpPr/>
            <p:nvPr/>
          </p:nvSpPr>
          <p:spPr>
            <a:xfrm flipH="false" flipV="false" rot="0">
              <a:off x="0" y="0"/>
              <a:ext cx="6931106" cy="2338290"/>
            </a:xfrm>
            <a:custGeom>
              <a:avLst/>
              <a:gdLst/>
              <a:ahLst/>
              <a:cxnLst/>
              <a:rect r="r" b="b" t="t" l="l"/>
              <a:pathLst>
                <a:path h="2338290" w="6931106">
                  <a:moveTo>
                    <a:pt x="0" y="0"/>
                  </a:moveTo>
                  <a:lnTo>
                    <a:pt x="6931106" y="0"/>
                  </a:lnTo>
                  <a:lnTo>
                    <a:pt x="6931106" y="2338290"/>
                  </a:lnTo>
                  <a:lnTo>
                    <a:pt x="0" y="2338290"/>
                  </a:lnTo>
                  <a:close/>
                </a:path>
              </a:pathLst>
            </a:custGeom>
            <a:solidFill>
              <a:srgbClr val="000000">
                <a:alpha val="0"/>
              </a:srgbClr>
            </a:solidFill>
            <a:ln w="12700">
              <a:solidFill>
                <a:srgbClr val="000000"/>
              </a:solidFill>
            </a:ln>
          </p:spPr>
        </p:sp>
        <p:sp>
          <p:nvSpPr>
            <p:cNvPr name="TextBox 10" id="10"/>
            <p:cNvSpPr txBox="true"/>
            <p:nvPr/>
          </p:nvSpPr>
          <p:spPr>
            <a:xfrm>
              <a:off x="0" y="-38100"/>
              <a:ext cx="6931101" cy="2376386"/>
            </a:xfrm>
            <a:prstGeom prst="rect">
              <a:avLst/>
            </a:prstGeom>
          </p:spPr>
          <p:txBody>
            <a:bodyPr anchor="ctr" rtlCol="false" tIns="0" lIns="0" bIns="0" rIns="0"/>
            <a:lstStyle/>
            <a:p>
              <a:pPr algn="ctr">
                <a:lnSpc>
                  <a:spcPts val="4546"/>
                </a:lnSpc>
              </a:pPr>
              <a:r>
                <a:rPr lang="en-US" sz="4209" b="true">
                  <a:solidFill>
                    <a:srgbClr val="FFFFFF"/>
                  </a:solidFill>
                  <a:latin typeface="Calibri (MS) Bold"/>
                  <a:ea typeface="Calibri (MS) Bold"/>
                  <a:cs typeface="Calibri (MS) Bold"/>
                  <a:sym typeface="Calibri (MS) Bold"/>
                </a:rPr>
                <a:t>an introduction… </a:t>
              </a:r>
            </a:p>
          </p:txBody>
        </p:sp>
      </p:grpSp>
    </p:spTree>
  </p:cSld>
  <p:clrMapOvr>
    <a:masterClrMapping/>
  </p:clrMapOvr>
  <p:transition spd="fast">
    <p:fade/>
  </p:transition>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56445" y="129026"/>
            <a:ext cx="5685520" cy="7485383"/>
            <a:chOff x="0" y="0"/>
            <a:chExt cx="7580694" cy="9980511"/>
          </a:xfrm>
        </p:grpSpPr>
        <p:sp>
          <p:nvSpPr>
            <p:cNvPr name="Freeform 3" id="3"/>
            <p:cNvSpPr/>
            <p:nvPr/>
          </p:nvSpPr>
          <p:spPr>
            <a:xfrm flipH="false" flipV="false" rot="0">
              <a:off x="0" y="0"/>
              <a:ext cx="7580699" cy="9980506"/>
            </a:xfrm>
            <a:custGeom>
              <a:avLst/>
              <a:gdLst/>
              <a:ahLst/>
              <a:cxnLst/>
              <a:rect r="r" b="b" t="t" l="l"/>
              <a:pathLst>
                <a:path h="9980506" w="7580699">
                  <a:moveTo>
                    <a:pt x="0" y="0"/>
                  </a:moveTo>
                  <a:lnTo>
                    <a:pt x="7580699" y="0"/>
                  </a:lnTo>
                  <a:lnTo>
                    <a:pt x="7580699" y="9980506"/>
                  </a:lnTo>
                  <a:lnTo>
                    <a:pt x="0" y="9980506"/>
                  </a:lnTo>
                  <a:close/>
                </a:path>
              </a:pathLst>
            </a:custGeom>
            <a:solidFill>
              <a:srgbClr val="000000">
                <a:alpha val="0"/>
              </a:srgbClr>
            </a:solidFill>
            <a:ln w="12700">
              <a:solidFill>
                <a:srgbClr val="000000"/>
              </a:solidFill>
            </a:ln>
          </p:spPr>
        </p:sp>
        <p:sp>
          <p:nvSpPr>
            <p:cNvPr name="TextBox 4" id="4"/>
            <p:cNvSpPr txBox="true"/>
            <p:nvPr/>
          </p:nvSpPr>
          <p:spPr>
            <a:xfrm>
              <a:off x="0" y="-9525"/>
              <a:ext cx="7580694" cy="9990036"/>
            </a:xfrm>
            <a:prstGeom prst="rect">
              <a:avLst/>
            </a:prstGeom>
          </p:spPr>
          <p:txBody>
            <a:bodyPr anchor="ctr" rtlCol="false" tIns="0" lIns="0" bIns="0" rIns="0"/>
            <a:lstStyle/>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An ISO 9001:2015 Control Panel manufacturing company</a:t>
              </a:r>
            </a:p>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Dedicated to customer service for over last 25 years</a:t>
              </a:r>
            </a:p>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Wide range of Products. Duly approved &amp; tested by leading laboratories of the country like CPRI &amp; ERDA		</a:t>
              </a:r>
            </a:p>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Catering to wide spectrum of segments e.g. Textile, Paper, Sugar, Infra, Automobiles, Agro &amp; Food, Steel, PSUs etc</a:t>
              </a:r>
            </a:p>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All Panel activities like Design, fabrication, assembly, Powder Coating, wiring, Bus baring, Testing, R&amp;D etc. under one roof</a:t>
              </a:r>
            </a:p>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Spread over more than 50,000 sq ft covered area</a:t>
              </a:r>
            </a:p>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Total human resources directly engaged in operations: almost 200</a:t>
              </a:r>
            </a:p>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Approved by leading EPC contractors, consultants &amp; established industrial houses like EIL, PGCIL, MECON, ONGC, BHEL, NTPC, Trident Group, SMCC &amp; many more… </a:t>
              </a:r>
            </a:p>
            <a:p>
              <a:pPr algn="l" marL="231001" indent="-115501" lvl="1">
                <a:lnSpc>
                  <a:spcPts val="1768"/>
                </a:lnSpc>
                <a:buFont typeface="Arial"/>
                <a:buChar char="•"/>
              </a:pPr>
              <a:r>
                <a:rPr lang="en-US" b="true" sz="1637">
                  <a:solidFill>
                    <a:srgbClr val="000000"/>
                  </a:solidFill>
                  <a:latin typeface="Calibri (MS) Bold"/>
                  <a:ea typeface="Calibri (MS) Bold"/>
                  <a:cs typeface="Calibri (MS) Bold"/>
                  <a:sym typeface="Calibri (MS) Bold"/>
                </a:rPr>
                <a:t>Authorized franchisee for Siemens SIEPAN 8 PU Low Voltage Panels (As per – IEC61439)- TTA Panels</a:t>
              </a:r>
            </a:p>
          </p:txBody>
        </p:sp>
      </p:grpSp>
      <p:grpSp>
        <p:nvGrpSpPr>
          <p:cNvPr name="Group 5" id="5"/>
          <p:cNvGrpSpPr/>
          <p:nvPr/>
        </p:nvGrpSpPr>
        <p:grpSpPr>
          <a:xfrm rot="5400000">
            <a:off x="4365584" y="3747221"/>
            <a:ext cx="4277363" cy="70761"/>
            <a:chOff x="0" y="0"/>
            <a:chExt cx="5703151" cy="94348"/>
          </a:xfrm>
        </p:grpSpPr>
        <p:sp>
          <p:nvSpPr>
            <p:cNvPr name="Freeform 6" id="6"/>
            <p:cNvSpPr/>
            <p:nvPr/>
          </p:nvSpPr>
          <p:spPr>
            <a:xfrm flipH="false" flipV="false" rot="0">
              <a:off x="0" y="0"/>
              <a:ext cx="5703189" cy="94361"/>
            </a:xfrm>
            <a:custGeom>
              <a:avLst/>
              <a:gdLst/>
              <a:ahLst/>
              <a:cxnLst/>
              <a:rect r="r" b="b" t="t" l="l"/>
              <a:pathLst>
                <a:path h="94361" w="5703189">
                  <a:moveTo>
                    <a:pt x="0" y="0"/>
                  </a:moveTo>
                  <a:lnTo>
                    <a:pt x="5703189" y="0"/>
                  </a:lnTo>
                  <a:lnTo>
                    <a:pt x="5703189" y="94361"/>
                  </a:lnTo>
                  <a:lnTo>
                    <a:pt x="0" y="94361"/>
                  </a:lnTo>
                  <a:close/>
                </a:path>
              </a:pathLst>
            </a:custGeom>
            <a:blipFill>
              <a:blip r:embed="rId2">
                <a:alphaModFix amt="85000"/>
              </a:blip>
              <a:stretch>
                <a:fillRect l="0" t="0" r="-60331" b="-6750605"/>
              </a:stretch>
            </a:blipFill>
          </p:spPr>
        </p:sp>
      </p:grpSp>
      <p:grpSp>
        <p:nvGrpSpPr>
          <p:cNvPr name="Group 7" id="7"/>
          <p:cNvGrpSpPr/>
          <p:nvPr/>
        </p:nvGrpSpPr>
        <p:grpSpPr>
          <a:xfrm rot="0">
            <a:off x="6966547" y="1736741"/>
            <a:ext cx="3068793" cy="4091721"/>
            <a:chOff x="0" y="0"/>
            <a:chExt cx="4091724" cy="5455628"/>
          </a:xfrm>
        </p:grpSpPr>
        <p:sp>
          <p:nvSpPr>
            <p:cNvPr name="Freeform 8" id="8"/>
            <p:cNvSpPr/>
            <p:nvPr/>
          </p:nvSpPr>
          <p:spPr>
            <a:xfrm flipH="false" flipV="false" rot="0">
              <a:off x="0" y="0"/>
              <a:ext cx="4091686" cy="5455666"/>
            </a:xfrm>
            <a:custGeom>
              <a:avLst/>
              <a:gdLst/>
              <a:ahLst/>
              <a:cxnLst/>
              <a:rect r="r" b="b" t="t" l="l"/>
              <a:pathLst>
                <a:path h="5455666" w="4091686">
                  <a:moveTo>
                    <a:pt x="0" y="2727833"/>
                  </a:moveTo>
                  <a:cubicBezTo>
                    <a:pt x="0" y="1221232"/>
                    <a:pt x="915924" y="0"/>
                    <a:pt x="2045843" y="0"/>
                  </a:cubicBezTo>
                  <a:cubicBezTo>
                    <a:pt x="3175762" y="0"/>
                    <a:pt x="4091686" y="1221232"/>
                    <a:pt x="4091686" y="2727833"/>
                  </a:cubicBezTo>
                  <a:cubicBezTo>
                    <a:pt x="4091686" y="4234434"/>
                    <a:pt x="3175762" y="5455666"/>
                    <a:pt x="2045843" y="5455666"/>
                  </a:cubicBezTo>
                  <a:cubicBezTo>
                    <a:pt x="915924" y="5455666"/>
                    <a:pt x="0" y="4234307"/>
                    <a:pt x="0" y="2727833"/>
                  </a:cubicBezTo>
                  <a:close/>
                </a:path>
              </a:pathLst>
            </a:custGeom>
            <a:blipFill>
              <a:blip r:embed="rId3"/>
              <a:stretch>
                <a:fillRect l="0" t="0" r="-123477" b="-18487"/>
              </a:stretch>
            </a:blipFill>
          </p:spPr>
        </p:sp>
      </p:grpSp>
      <p:grpSp>
        <p:nvGrpSpPr>
          <p:cNvPr name="Group 9" id="9"/>
          <p:cNvGrpSpPr/>
          <p:nvPr/>
        </p:nvGrpSpPr>
        <p:grpSpPr>
          <a:xfrm rot="0">
            <a:off x="7117756" y="1938357"/>
            <a:ext cx="2766374" cy="3688499"/>
            <a:chOff x="0" y="0"/>
            <a:chExt cx="3688499" cy="4917999"/>
          </a:xfrm>
        </p:grpSpPr>
        <p:sp>
          <p:nvSpPr>
            <p:cNvPr name="Freeform 10" id="10"/>
            <p:cNvSpPr/>
            <p:nvPr/>
          </p:nvSpPr>
          <p:spPr>
            <a:xfrm flipH="false" flipV="false" rot="0">
              <a:off x="0" y="0"/>
              <a:ext cx="3698494" cy="4917948"/>
            </a:xfrm>
            <a:custGeom>
              <a:avLst/>
              <a:gdLst/>
              <a:ahLst/>
              <a:cxnLst/>
              <a:rect r="r" b="b" t="t" l="l"/>
              <a:pathLst>
                <a:path h="4917948" w="3698494">
                  <a:moveTo>
                    <a:pt x="0" y="2458974"/>
                  </a:moveTo>
                  <a:cubicBezTo>
                    <a:pt x="0" y="1106551"/>
                    <a:pt x="822960" y="0"/>
                    <a:pt x="1849247" y="0"/>
                  </a:cubicBezTo>
                  <a:lnTo>
                    <a:pt x="1849247" y="19812"/>
                  </a:lnTo>
                  <a:lnTo>
                    <a:pt x="1849247" y="0"/>
                  </a:lnTo>
                  <a:cubicBezTo>
                    <a:pt x="2875407" y="0"/>
                    <a:pt x="3698494" y="1106551"/>
                    <a:pt x="3698494" y="2458974"/>
                  </a:cubicBezTo>
                  <a:cubicBezTo>
                    <a:pt x="3698494" y="3811397"/>
                    <a:pt x="2875534" y="4917948"/>
                    <a:pt x="1849247" y="4917948"/>
                  </a:cubicBezTo>
                  <a:lnTo>
                    <a:pt x="1849247" y="4898136"/>
                  </a:lnTo>
                  <a:lnTo>
                    <a:pt x="1849247" y="4917948"/>
                  </a:lnTo>
                  <a:cubicBezTo>
                    <a:pt x="822960" y="4917948"/>
                    <a:pt x="0" y="3811397"/>
                    <a:pt x="0" y="2458974"/>
                  </a:cubicBezTo>
                  <a:lnTo>
                    <a:pt x="19812" y="2458974"/>
                  </a:lnTo>
                  <a:lnTo>
                    <a:pt x="36449" y="2469642"/>
                  </a:lnTo>
                  <a:cubicBezTo>
                    <a:pt x="31750" y="2477008"/>
                    <a:pt x="22606" y="2480437"/>
                    <a:pt x="14224" y="2478024"/>
                  </a:cubicBezTo>
                  <a:cubicBezTo>
                    <a:pt x="5842" y="2475611"/>
                    <a:pt x="0" y="2467737"/>
                    <a:pt x="0" y="2458974"/>
                  </a:cubicBezTo>
                  <a:moveTo>
                    <a:pt x="39624" y="2458974"/>
                  </a:moveTo>
                  <a:lnTo>
                    <a:pt x="19812" y="2458974"/>
                  </a:lnTo>
                  <a:lnTo>
                    <a:pt x="3175" y="2448306"/>
                  </a:lnTo>
                  <a:cubicBezTo>
                    <a:pt x="7874" y="2440940"/>
                    <a:pt x="17018" y="2437511"/>
                    <a:pt x="25400" y="2439924"/>
                  </a:cubicBezTo>
                  <a:cubicBezTo>
                    <a:pt x="33782" y="2442337"/>
                    <a:pt x="39624" y="2450084"/>
                    <a:pt x="39624" y="2458974"/>
                  </a:cubicBezTo>
                  <a:cubicBezTo>
                    <a:pt x="39624" y="3800856"/>
                    <a:pt x="854710" y="4878324"/>
                    <a:pt x="1849247" y="4878324"/>
                  </a:cubicBezTo>
                  <a:cubicBezTo>
                    <a:pt x="2843784" y="4878324"/>
                    <a:pt x="3658870" y="3800729"/>
                    <a:pt x="3658870" y="2458974"/>
                  </a:cubicBezTo>
                  <a:lnTo>
                    <a:pt x="3678682" y="2458974"/>
                  </a:lnTo>
                  <a:lnTo>
                    <a:pt x="3658870" y="2458974"/>
                  </a:lnTo>
                  <a:cubicBezTo>
                    <a:pt x="3658870" y="1117092"/>
                    <a:pt x="2843784" y="39624"/>
                    <a:pt x="1849247" y="39624"/>
                  </a:cubicBezTo>
                  <a:lnTo>
                    <a:pt x="1849247" y="19812"/>
                  </a:lnTo>
                  <a:lnTo>
                    <a:pt x="1849247" y="39624"/>
                  </a:lnTo>
                  <a:cubicBezTo>
                    <a:pt x="854710" y="39624"/>
                    <a:pt x="39624" y="1117092"/>
                    <a:pt x="39624" y="2458974"/>
                  </a:cubicBezTo>
                  <a:close/>
                </a:path>
              </a:pathLst>
            </a:custGeom>
            <a:solidFill>
              <a:srgbClr val="FFFFFF"/>
            </a:solidFill>
            <a:ln w="12700">
              <a:solidFill>
                <a:srgbClr val="000000"/>
              </a:solidFill>
            </a:ln>
          </p:spPr>
        </p:sp>
      </p:grpSp>
      <p:grpSp>
        <p:nvGrpSpPr>
          <p:cNvPr name="Group 11" id="11"/>
          <p:cNvGrpSpPr/>
          <p:nvPr/>
        </p:nvGrpSpPr>
        <p:grpSpPr>
          <a:xfrm rot="0">
            <a:off x="7342918" y="2552186"/>
            <a:ext cx="2316070" cy="2460831"/>
            <a:chOff x="0" y="0"/>
            <a:chExt cx="3088094" cy="3281108"/>
          </a:xfrm>
        </p:grpSpPr>
        <p:sp>
          <p:nvSpPr>
            <p:cNvPr name="Freeform 12" id="12"/>
            <p:cNvSpPr/>
            <p:nvPr/>
          </p:nvSpPr>
          <p:spPr>
            <a:xfrm flipH="false" flipV="false" rot="0">
              <a:off x="0" y="0"/>
              <a:ext cx="3088088" cy="3281107"/>
            </a:xfrm>
            <a:custGeom>
              <a:avLst/>
              <a:gdLst/>
              <a:ahLst/>
              <a:cxnLst/>
              <a:rect r="r" b="b" t="t" l="l"/>
              <a:pathLst>
                <a:path h="3281107" w="3088088">
                  <a:moveTo>
                    <a:pt x="0" y="0"/>
                  </a:moveTo>
                  <a:lnTo>
                    <a:pt x="3088088" y="0"/>
                  </a:lnTo>
                  <a:lnTo>
                    <a:pt x="3088088" y="3281107"/>
                  </a:lnTo>
                  <a:lnTo>
                    <a:pt x="0" y="3281107"/>
                  </a:lnTo>
                  <a:close/>
                </a:path>
              </a:pathLst>
            </a:custGeom>
            <a:solidFill>
              <a:srgbClr val="000000">
                <a:alpha val="0"/>
              </a:srgbClr>
            </a:solidFill>
            <a:ln w="12700">
              <a:solidFill>
                <a:srgbClr val="000000"/>
              </a:solidFill>
            </a:ln>
          </p:spPr>
        </p:sp>
        <p:sp>
          <p:nvSpPr>
            <p:cNvPr name="TextBox 13" id="13"/>
            <p:cNvSpPr txBox="true"/>
            <p:nvPr/>
          </p:nvSpPr>
          <p:spPr>
            <a:xfrm>
              <a:off x="0" y="28575"/>
              <a:ext cx="3088094" cy="3252533"/>
            </a:xfrm>
            <a:prstGeom prst="rect">
              <a:avLst/>
            </a:prstGeom>
          </p:spPr>
          <p:txBody>
            <a:bodyPr anchor="ctr" rtlCol="false" tIns="0" lIns="0" bIns="0" rIns="0"/>
            <a:lstStyle/>
            <a:p>
              <a:pPr algn="ctr">
                <a:lnSpc>
                  <a:spcPts val="3283"/>
                </a:lnSpc>
              </a:pPr>
              <a:r>
                <a:rPr lang="en-US" b="true" sz="3040" spc="-18">
                  <a:solidFill>
                    <a:srgbClr val="FCFCFC"/>
                  </a:solidFill>
                  <a:latin typeface="TT Rounds Condensed Bold"/>
                  <a:ea typeface="TT Rounds Condensed Bold"/>
                  <a:cs typeface="TT Rounds Condensed Bold"/>
                  <a:sym typeface="TT Rounds Condensed Bold"/>
                </a:rPr>
                <a:t>VIDHYUT CONTROL AT A GLANCE</a:t>
              </a:r>
            </a:p>
          </p:txBody>
        </p:sp>
      </p:grpSp>
      <p:sp>
        <p:nvSpPr>
          <p:cNvPr name="Freeform 14" id="14"/>
          <p:cNvSpPr/>
          <p:nvPr/>
        </p:nvSpPr>
        <p:spPr>
          <a:xfrm flipH="false" flipV="false" rot="0">
            <a:off x="8609495" y="0"/>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4"/>
            <a:stretch>
              <a:fillRect l="0" t="0" r="0" b="0"/>
            </a:stretch>
          </a:blipFill>
        </p:spPr>
      </p:sp>
    </p:spTree>
  </p:cSld>
  <p:clrMapOvr>
    <a:masterClrMapping/>
  </p:clrMapOvr>
  <p:transition spd="fast">
    <p:fade/>
  </p:transition>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descr="Company.jpg"/>
          <p:cNvSpPr/>
          <p:nvPr/>
        </p:nvSpPr>
        <p:spPr>
          <a:xfrm flipH="false" flipV="false" rot="0">
            <a:off x="19" y="1"/>
            <a:ext cx="10693375" cy="7565212"/>
          </a:xfrm>
          <a:custGeom>
            <a:avLst/>
            <a:gdLst/>
            <a:ahLst/>
            <a:cxnLst/>
            <a:rect r="r" b="b" t="t" l="l"/>
            <a:pathLst>
              <a:path h="7565212" w="10693375">
                <a:moveTo>
                  <a:pt x="0" y="0"/>
                </a:moveTo>
                <a:lnTo>
                  <a:pt x="10693375" y="0"/>
                </a:lnTo>
                <a:lnTo>
                  <a:pt x="10693375" y="7565212"/>
                </a:lnTo>
                <a:lnTo>
                  <a:pt x="0" y="7565212"/>
                </a:lnTo>
                <a:lnTo>
                  <a:pt x="0" y="0"/>
                </a:lnTo>
                <a:close/>
              </a:path>
            </a:pathLst>
          </a:custGeom>
          <a:blipFill>
            <a:blip r:embed="rId2"/>
            <a:stretch>
              <a:fillRect l="0" t="0" r="0" b="-6011"/>
            </a:stretch>
          </a:blipFill>
        </p:spPr>
      </p:sp>
      <p:grpSp>
        <p:nvGrpSpPr>
          <p:cNvPr name="Group 3" id="3"/>
          <p:cNvGrpSpPr/>
          <p:nvPr/>
        </p:nvGrpSpPr>
        <p:grpSpPr>
          <a:xfrm rot="0">
            <a:off x="5324361" y="4808325"/>
            <a:ext cx="5721115" cy="2756887"/>
            <a:chOff x="0" y="0"/>
            <a:chExt cx="7628153" cy="3675850"/>
          </a:xfrm>
        </p:grpSpPr>
        <p:sp>
          <p:nvSpPr>
            <p:cNvPr name="Freeform 4" id="4"/>
            <p:cNvSpPr/>
            <p:nvPr/>
          </p:nvSpPr>
          <p:spPr>
            <a:xfrm flipH="false" flipV="false" rot="0">
              <a:off x="0" y="0"/>
              <a:ext cx="7628152" cy="3675845"/>
            </a:xfrm>
            <a:custGeom>
              <a:avLst/>
              <a:gdLst/>
              <a:ahLst/>
              <a:cxnLst/>
              <a:rect r="r" b="b" t="t" l="l"/>
              <a:pathLst>
                <a:path h="3675845" w="7628152">
                  <a:moveTo>
                    <a:pt x="0" y="0"/>
                  </a:moveTo>
                  <a:lnTo>
                    <a:pt x="7628152" y="0"/>
                  </a:lnTo>
                  <a:lnTo>
                    <a:pt x="7628152" y="3675845"/>
                  </a:lnTo>
                  <a:lnTo>
                    <a:pt x="0" y="3675845"/>
                  </a:lnTo>
                  <a:close/>
                </a:path>
              </a:pathLst>
            </a:custGeom>
            <a:solidFill>
              <a:srgbClr val="000000">
                <a:alpha val="0"/>
              </a:srgbClr>
            </a:solidFill>
            <a:ln w="12700">
              <a:solidFill>
                <a:srgbClr val="000000"/>
              </a:solidFill>
            </a:ln>
          </p:spPr>
        </p:sp>
        <p:sp>
          <p:nvSpPr>
            <p:cNvPr name="TextBox 5" id="5"/>
            <p:cNvSpPr txBox="true"/>
            <p:nvPr/>
          </p:nvSpPr>
          <p:spPr>
            <a:xfrm>
              <a:off x="0" y="209550"/>
              <a:ext cx="7628153" cy="3466300"/>
            </a:xfrm>
            <a:prstGeom prst="rect">
              <a:avLst/>
            </a:prstGeom>
          </p:spPr>
          <p:txBody>
            <a:bodyPr anchor="b" rtlCol="false" tIns="0" lIns="0" bIns="0" rIns="0"/>
            <a:lstStyle/>
            <a:p>
              <a:pPr algn="l">
                <a:lnSpc>
                  <a:spcPts val="8981"/>
                </a:lnSpc>
              </a:pPr>
              <a:r>
                <a:rPr lang="en-US" b="true" sz="9355" spc="-56">
                  <a:solidFill>
                    <a:srgbClr val="FFFFFF"/>
                  </a:solidFill>
                  <a:latin typeface="TT Rounds Condensed Bold"/>
                  <a:ea typeface="TT Rounds Condensed Bold"/>
                  <a:cs typeface="TT Rounds Condensed Bold"/>
                  <a:sym typeface="TT Rounds Condensed Bold"/>
                </a:rPr>
                <a:t>OUR WORKS</a:t>
              </a:r>
            </a:p>
          </p:txBody>
        </p:sp>
      </p:grpSp>
      <p:sp>
        <p:nvSpPr>
          <p:cNvPr name="Freeform 6" id="6"/>
          <p:cNvSpPr/>
          <p:nvPr/>
        </p:nvSpPr>
        <p:spPr>
          <a:xfrm flipH="false" flipV="false" rot="0">
            <a:off x="8629574" y="0"/>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descr="Company.jpg"/>
          <p:cNvSpPr/>
          <p:nvPr/>
        </p:nvSpPr>
        <p:spPr>
          <a:xfrm flipH="false" flipV="false" rot="0">
            <a:off x="-14849" y="-14849"/>
            <a:ext cx="10730770" cy="6539513"/>
          </a:xfrm>
          <a:custGeom>
            <a:avLst/>
            <a:gdLst/>
            <a:ahLst/>
            <a:cxnLst/>
            <a:rect r="r" b="b" t="t" l="l"/>
            <a:pathLst>
              <a:path h="6539513" w="10730770">
                <a:moveTo>
                  <a:pt x="0" y="0"/>
                </a:moveTo>
                <a:lnTo>
                  <a:pt x="10730769" y="0"/>
                </a:lnTo>
                <a:lnTo>
                  <a:pt x="10730769" y="6539512"/>
                </a:lnTo>
                <a:lnTo>
                  <a:pt x="0" y="6539512"/>
                </a:lnTo>
                <a:lnTo>
                  <a:pt x="0" y="0"/>
                </a:lnTo>
                <a:close/>
              </a:path>
            </a:pathLst>
          </a:custGeom>
          <a:blipFill>
            <a:blip r:embed="rId2"/>
            <a:stretch>
              <a:fillRect l="0" t="-24688" r="-31322" b="-36927"/>
            </a:stretch>
          </a:blipFill>
        </p:spPr>
      </p:sp>
      <p:grpSp>
        <p:nvGrpSpPr>
          <p:cNvPr name="Group 3" id="3"/>
          <p:cNvGrpSpPr/>
          <p:nvPr/>
        </p:nvGrpSpPr>
        <p:grpSpPr>
          <a:xfrm rot="0">
            <a:off x="125720" y="5683167"/>
            <a:ext cx="9089393" cy="1882035"/>
            <a:chOff x="0" y="0"/>
            <a:chExt cx="12119191" cy="2509380"/>
          </a:xfrm>
        </p:grpSpPr>
        <p:sp>
          <p:nvSpPr>
            <p:cNvPr name="Freeform 4" id="4"/>
            <p:cNvSpPr/>
            <p:nvPr/>
          </p:nvSpPr>
          <p:spPr>
            <a:xfrm flipH="false" flipV="false" rot="0">
              <a:off x="0" y="0"/>
              <a:ext cx="12119187" cy="2509385"/>
            </a:xfrm>
            <a:custGeom>
              <a:avLst/>
              <a:gdLst/>
              <a:ahLst/>
              <a:cxnLst/>
              <a:rect r="r" b="b" t="t" l="l"/>
              <a:pathLst>
                <a:path h="2509385" w="12119187">
                  <a:moveTo>
                    <a:pt x="0" y="0"/>
                  </a:moveTo>
                  <a:lnTo>
                    <a:pt x="12119187" y="0"/>
                  </a:lnTo>
                  <a:lnTo>
                    <a:pt x="12119187" y="2509385"/>
                  </a:lnTo>
                  <a:lnTo>
                    <a:pt x="0" y="2509385"/>
                  </a:lnTo>
                  <a:close/>
                </a:path>
              </a:pathLst>
            </a:custGeom>
            <a:solidFill>
              <a:srgbClr val="000000">
                <a:alpha val="0"/>
              </a:srgbClr>
            </a:solidFill>
            <a:ln w="12700">
              <a:solidFill>
                <a:srgbClr val="000000"/>
              </a:solidFill>
            </a:ln>
          </p:spPr>
        </p:sp>
        <p:sp>
          <p:nvSpPr>
            <p:cNvPr name="TextBox 5" id="5"/>
            <p:cNvSpPr txBox="true"/>
            <p:nvPr/>
          </p:nvSpPr>
          <p:spPr>
            <a:xfrm>
              <a:off x="0" y="152400"/>
              <a:ext cx="12119191" cy="2356980"/>
            </a:xfrm>
            <a:prstGeom prst="rect">
              <a:avLst/>
            </a:prstGeom>
          </p:spPr>
          <p:txBody>
            <a:bodyPr anchor="b" rtlCol="false" tIns="0" lIns="0" bIns="0" rIns="0"/>
            <a:lstStyle/>
            <a:p>
              <a:pPr algn="l">
                <a:lnSpc>
                  <a:spcPts val="6399"/>
                </a:lnSpc>
              </a:pPr>
              <a:r>
                <a:rPr lang="en-US" b="true" sz="6665" spc="-40">
                  <a:solidFill>
                    <a:srgbClr val="000000"/>
                  </a:solidFill>
                  <a:latin typeface="TT Rounds Condensed Bold"/>
                  <a:ea typeface="TT Rounds Condensed Bold"/>
                  <a:cs typeface="TT Rounds Condensed Bold"/>
                  <a:sym typeface="TT Rounds Condensed Bold"/>
                </a:rPr>
                <a:t>OUR WORKS</a:t>
              </a:r>
            </a:p>
          </p:txBody>
        </p:sp>
      </p:grpSp>
      <p:sp>
        <p:nvSpPr>
          <p:cNvPr name="Freeform 6" id="6"/>
          <p:cNvSpPr/>
          <p:nvPr/>
        </p:nvSpPr>
        <p:spPr>
          <a:xfrm flipH="false" flipV="false" rot="0">
            <a:off x="8672274"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721536" y="2529459"/>
            <a:ext cx="3029779" cy="2031749"/>
            <a:chOff x="0" y="0"/>
            <a:chExt cx="4039705" cy="2708999"/>
          </a:xfrm>
        </p:grpSpPr>
        <p:sp>
          <p:nvSpPr>
            <p:cNvPr name="Freeform 3" id="3"/>
            <p:cNvSpPr/>
            <p:nvPr/>
          </p:nvSpPr>
          <p:spPr>
            <a:xfrm flipH="false" flipV="false" rot="0">
              <a:off x="0" y="0"/>
              <a:ext cx="4039710" cy="2708995"/>
            </a:xfrm>
            <a:custGeom>
              <a:avLst/>
              <a:gdLst/>
              <a:ahLst/>
              <a:cxnLst/>
              <a:rect r="r" b="b" t="t" l="l"/>
              <a:pathLst>
                <a:path h="2708995" w="4039710">
                  <a:moveTo>
                    <a:pt x="0" y="0"/>
                  </a:moveTo>
                  <a:lnTo>
                    <a:pt x="4039710" y="0"/>
                  </a:lnTo>
                  <a:lnTo>
                    <a:pt x="4039710" y="2708995"/>
                  </a:lnTo>
                  <a:lnTo>
                    <a:pt x="0" y="2708995"/>
                  </a:lnTo>
                  <a:close/>
                </a:path>
              </a:pathLst>
            </a:custGeom>
            <a:solidFill>
              <a:srgbClr val="000000">
                <a:alpha val="0"/>
              </a:srgbClr>
            </a:solidFill>
            <a:ln w="12700">
              <a:solidFill>
                <a:srgbClr val="000000"/>
              </a:solidFill>
            </a:ln>
          </p:spPr>
        </p:sp>
        <p:sp>
          <p:nvSpPr>
            <p:cNvPr name="TextBox 4" id="4"/>
            <p:cNvSpPr txBox="true"/>
            <p:nvPr/>
          </p:nvSpPr>
          <p:spPr>
            <a:xfrm>
              <a:off x="0" y="57150"/>
              <a:ext cx="4039705" cy="2651849"/>
            </a:xfrm>
            <a:prstGeom prst="rect">
              <a:avLst/>
            </a:prstGeom>
          </p:spPr>
          <p:txBody>
            <a:bodyPr anchor="ctr" rtlCol="false" tIns="0" lIns="0" bIns="0" rIns="0"/>
            <a:lstStyle/>
            <a:p>
              <a:pPr algn="l">
                <a:lnSpc>
                  <a:spcPts val="6820"/>
                </a:lnSpc>
              </a:pPr>
              <a:r>
                <a:rPr lang="en-US" b="true" sz="6314" spc="-38">
                  <a:solidFill>
                    <a:srgbClr val="000000"/>
                  </a:solidFill>
                  <a:latin typeface="TT Rounds Condensed Bold"/>
                  <a:ea typeface="TT Rounds Condensed Bold"/>
                  <a:cs typeface="TT Rounds Condensed Bold"/>
                  <a:sym typeface="TT Rounds Condensed Bold"/>
                </a:rPr>
                <a:t>OFFICE AREA</a:t>
              </a:r>
            </a:p>
          </p:txBody>
        </p:sp>
      </p:grpSp>
      <p:sp>
        <p:nvSpPr>
          <p:cNvPr name="Freeform 5" id="5" descr="IMG-20200616-WA0006.jpg"/>
          <p:cNvSpPr/>
          <p:nvPr/>
        </p:nvSpPr>
        <p:spPr>
          <a:xfrm flipH="false" flipV="false" rot="0">
            <a:off x="0" y="0"/>
            <a:ext cx="7769438" cy="7565212"/>
          </a:xfrm>
          <a:custGeom>
            <a:avLst/>
            <a:gdLst/>
            <a:ahLst/>
            <a:cxnLst/>
            <a:rect r="r" b="b" t="t" l="l"/>
            <a:pathLst>
              <a:path h="7565212" w="7769438">
                <a:moveTo>
                  <a:pt x="0" y="0"/>
                </a:moveTo>
                <a:lnTo>
                  <a:pt x="7769438" y="0"/>
                </a:lnTo>
                <a:lnTo>
                  <a:pt x="7769438" y="7565212"/>
                </a:lnTo>
                <a:lnTo>
                  <a:pt x="0" y="7565212"/>
                </a:lnTo>
                <a:lnTo>
                  <a:pt x="0" y="0"/>
                </a:lnTo>
                <a:close/>
              </a:path>
            </a:pathLst>
          </a:custGeom>
          <a:blipFill>
            <a:blip r:embed="rId2"/>
            <a:stretch>
              <a:fillRect l="-23412" t="0" r="-23412" b="-13092"/>
            </a:stretch>
          </a:blipFill>
        </p:spPr>
      </p:sp>
    </p:spTree>
  </p:cSld>
  <p:clrMapOvr>
    <a:masterClrMapping/>
  </p:clrMapOvr>
  <p:transition spd="fast">
    <p:fade/>
  </p:transition>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5540" y="545878"/>
            <a:ext cx="8249907" cy="1882035"/>
            <a:chOff x="0" y="0"/>
            <a:chExt cx="10999876" cy="2509380"/>
          </a:xfrm>
        </p:grpSpPr>
        <p:sp>
          <p:nvSpPr>
            <p:cNvPr name="Freeform 3" id="3"/>
            <p:cNvSpPr/>
            <p:nvPr/>
          </p:nvSpPr>
          <p:spPr>
            <a:xfrm flipH="false" flipV="false" rot="0">
              <a:off x="0" y="0"/>
              <a:ext cx="10999876" cy="2509385"/>
            </a:xfrm>
            <a:custGeom>
              <a:avLst/>
              <a:gdLst/>
              <a:ahLst/>
              <a:cxnLst/>
              <a:rect r="r" b="b" t="t" l="l"/>
              <a:pathLst>
                <a:path h="2509385" w="10999876">
                  <a:moveTo>
                    <a:pt x="0" y="0"/>
                  </a:moveTo>
                  <a:lnTo>
                    <a:pt x="10999876" y="0"/>
                  </a:lnTo>
                  <a:lnTo>
                    <a:pt x="10999876" y="2509385"/>
                  </a:lnTo>
                  <a:lnTo>
                    <a:pt x="0" y="2509385"/>
                  </a:lnTo>
                  <a:close/>
                </a:path>
              </a:pathLst>
            </a:custGeom>
            <a:solidFill>
              <a:srgbClr val="000000">
                <a:alpha val="0"/>
              </a:srgbClr>
            </a:solidFill>
            <a:ln w="12700">
              <a:solidFill>
                <a:srgbClr val="000000"/>
              </a:solidFill>
            </a:ln>
          </p:spPr>
        </p:sp>
        <p:sp>
          <p:nvSpPr>
            <p:cNvPr name="TextBox 4" id="4"/>
            <p:cNvSpPr txBox="true"/>
            <p:nvPr/>
          </p:nvSpPr>
          <p:spPr>
            <a:xfrm>
              <a:off x="0" y="57150"/>
              <a:ext cx="10999876" cy="2452230"/>
            </a:xfrm>
            <a:prstGeom prst="rect">
              <a:avLst/>
            </a:prstGeom>
          </p:spPr>
          <p:txBody>
            <a:bodyPr anchor="ctr" rtlCol="false" tIns="0" lIns="0" bIns="0" rIns="0"/>
            <a:lstStyle/>
            <a:p>
              <a:pPr algn="l">
                <a:lnSpc>
                  <a:spcPts val="5242"/>
                </a:lnSpc>
              </a:pPr>
              <a:r>
                <a:rPr lang="en-US" b="true" sz="4854" spc="-29">
                  <a:solidFill>
                    <a:srgbClr val="000000"/>
                  </a:solidFill>
                  <a:latin typeface="TT Rounds Condensed Bold"/>
                  <a:ea typeface="TT Rounds Condensed Bold"/>
                  <a:cs typeface="TT Rounds Condensed Bold"/>
                  <a:sym typeface="TT Rounds Condensed Bold"/>
                </a:rPr>
                <a:t>WIDE RANGE OF PRODUCTS</a:t>
              </a:r>
            </a:p>
          </p:txBody>
        </p:sp>
      </p:grpSp>
      <p:grpSp>
        <p:nvGrpSpPr>
          <p:cNvPr name="Group 5" id="5"/>
          <p:cNvGrpSpPr/>
          <p:nvPr/>
        </p:nvGrpSpPr>
        <p:grpSpPr>
          <a:xfrm rot="0">
            <a:off x="715185" y="2772089"/>
            <a:ext cx="1599981" cy="1094718"/>
            <a:chOff x="0" y="0"/>
            <a:chExt cx="2133308" cy="1459624"/>
          </a:xfrm>
        </p:grpSpPr>
        <p:sp>
          <p:nvSpPr>
            <p:cNvPr name="Freeform 6" id="6"/>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918485"/>
            </a:solidFill>
            <a:ln w="12700">
              <a:solidFill>
                <a:srgbClr val="000000"/>
              </a:solidFill>
            </a:ln>
          </p:spPr>
        </p:sp>
      </p:grpSp>
      <p:grpSp>
        <p:nvGrpSpPr>
          <p:cNvPr name="Group 7" id="7"/>
          <p:cNvGrpSpPr/>
          <p:nvPr/>
        </p:nvGrpSpPr>
        <p:grpSpPr>
          <a:xfrm rot="0">
            <a:off x="2651998" y="2772089"/>
            <a:ext cx="1599981" cy="1094718"/>
            <a:chOff x="0" y="0"/>
            <a:chExt cx="2133308" cy="1459624"/>
          </a:xfrm>
        </p:grpSpPr>
        <p:sp>
          <p:nvSpPr>
            <p:cNvPr name="Freeform 8" id="8"/>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918485"/>
            </a:solidFill>
            <a:ln w="12700">
              <a:solidFill>
                <a:srgbClr val="000000"/>
              </a:solidFill>
            </a:ln>
          </p:spPr>
        </p:sp>
      </p:grpSp>
      <p:grpSp>
        <p:nvGrpSpPr>
          <p:cNvPr name="Group 9" id="9"/>
          <p:cNvGrpSpPr/>
          <p:nvPr/>
        </p:nvGrpSpPr>
        <p:grpSpPr>
          <a:xfrm rot="0">
            <a:off x="4600680" y="2793968"/>
            <a:ext cx="1599981" cy="1094718"/>
            <a:chOff x="0" y="0"/>
            <a:chExt cx="2133308" cy="1459624"/>
          </a:xfrm>
        </p:grpSpPr>
        <p:sp>
          <p:nvSpPr>
            <p:cNvPr name="Freeform 10" id="10"/>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907E8F"/>
            </a:solidFill>
            <a:ln w="12700">
              <a:solidFill>
                <a:srgbClr val="000000"/>
              </a:solidFill>
            </a:ln>
          </p:spPr>
        </p:sp>
      </p:grpSp>
      <p:grpSp>
        <p:nvGrpSpPr>
          <p:cNvPr name="Group 11" id="11"/>
          <p:cNvGrpSpPr/>
          <p:nvPr/>
        </p:nvGrpSpPr>
        <p:grpSpPr>
          <a:xfrm rot="0">
            <a:off x="6549352" y="2793968"/>
            <a:ext cx="1599981" cy="1094718"/>
            <a:chOff x="0" y="0"/>
            <a:chExt cx="2133308" cy="1459624"/>
          </a:xfrm>
        </p:grpSpPr>
        <p:sp>
          <p:nvSpPr>
            <p:cNvPr name="Freeform 12" id="12"/>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907E8F"/>
            </a:solidFill>
            <a:ln w="12700">
              <a:solidFill>
                <a:srgbClr val="000000"/>
              </a:solidFill>
            </a:ln>
          </p:spPr>
        </p:sp>
      </p:grpSp>
      <p:grpSp>
        <p:nvGrpSpPr>
          <p:cNvPr name="Group 13" id="13"/>
          <p:cNvGrpSpPr/>
          <p:nvPr/>
        </p:nvGrpSpPr>
        <p:grpSpPr>
          <a:xfrm rot="0">
            <a:off x="8498024" y="2793968"/>
            <a:ext cx="1599981" cy="1094718"/>
            <a:chOff x="0" y="0"/>
            <a:chExt cx="2133308" cy="1459624"/>
          </a:xfrm>
        </p:grpSpPr>
        <p:sp>
          <p:nvSpPr>
            <p:cNvPr name="Freeform 14" id="14"/>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79778E"/>
            </a:solidFill>
            <a:ln w="12700">
              <a:solidFill>
                <a:srgbClr val="000000"/>
              </a:solidFill>
            </a:ln>
          </p:spPr>
        </p:sp>
      </p:grpSp>
      <p:grpSp>
        <p:nvGrpSpPr>
          <p:cNvPr name="Group 15" id="15"/>
          <p:cNvGrpSpPr/>
          <p:nvPr/>
        </p:nvGrpSpPr>
        <p:grpSpPr>
          <a:xfrm rot="0">
            <a:off x="715185" y="4119439"/>
            <a:ext cx="1599981" cy="1094718"/>
            <a:chOff x="0" y="0"/>
            <a:chExt cx="2133308" cy="1459624"/>
          </a:xfrm>
        </p:grpSpPr>
        <p:sp>
          <p:nvSpPr>
            <p:cNvPr name="Freeform 16" id="16"/>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747D8E"/>
            </a:solidFill>
            <a:ln w="12700">
              <a:solidFill>
                <a:srgbClr val="000000"/>
              </a:solidFill>
            </a:ln>
          </p:spPr>
        </p:sp>
      </p:grpSp>
      <p:grpSp>
        <p:nvGrpSpPr>
          <p:cNvPr name="Group 17" id="17"/>
          <p:cNvGrpSpPr/>
          <p:nvPr/>
        </p:nvGrpSpPr>
        <p:grpSpPr>
          <a:xfrm rot="0">
            <a:off x="2651998" y="4119439"/>
            <a:ext cx="1599981" cy="1094718"/>
            <a:chOff x="0" y="0"/>
            <a:chExt cx="2133308" cy="1459624"/>
          </a:xfrm>
        </p:grpSpPr>
        <p:sp>
          <p:nvSpPr>
            <p:cNvPr name="Freeform 18" id="18"/>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71888D"/>
            </a:solidFill>
            <a:ln w="12700">
              <a:solidFill>
                <a:srgbClr val="000000"/>
              </a:solidFill>
            </a:ln>
          </p:spPr>
        </p:sp>
      </p:grpSp>
      <p:grpSp>
        <p:nvGrpSpPr>
          <p:cNvPr name="Group 19" id="19"/>
          <p:cNvGrpSpPr/>
          <p:nvPr/>
        </p:nvGrpSpPr>
        <p:grpSpPr>
          <a:xfrm rot="0">
            <a:off x="4600680" y="4119439"/>
            <a:ext cx="1599981" cy="1094718"/>
            <a:chOff x="0" y="0"/>
            <a:chExt cx="2133308" cy="1459624"/>
          </a:xfrm>
        </p:grpSpPr>
        <p:sp>
          <p:nvSpPr>
            <p:cNvPr name="Freeform 20" id="20"/>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6E8C84"/>
            </a:solidFill>
            <a:ln w="12700">
              <a:solidFill>
                <a:srgbClr val="000000"/>
              </a:solidFill>
            </a:ln>
          </p:spPr>
        </p:sp>
      </p:grpSp>
      <p:grpSp>
        <p:nvGrpSpPr>
          <p:cNvPr name="Group 21" id="21"/>
          <p:cNvGrpSpPr/>
          <p:nvPr/>
        </p:nvGrpSpPr>
        <p:grpSpPr>
          <a:xfrm rot="0">
            <a:off x="6549352" y="4119439"/>
            <a:ext cx="1599981" cy="1094718"/>
            <a:chOff x="0" y="0"/>
            <a:chExt cx="2133308" cy="1459624"/>
          </a:xfrm>
        </p:grpSpPr>
        <p:sp>
          <p:nvSpPr>
            <p:cNvPr name="Freeform 22" id="22"/>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6B8B74"/>
            </a:solidFill>
            <a:ln w="12700">
              <a:solidFill>
                <a:srgbClr val="000000"/>
              </a:solidFill>
            </a:ln>
          </p:spPr>
        </p:sp>
      </p:grpSp>
      <p:grpSp>
        <p:nvGrpSpPr>
          <p:cNvPr name="Group 23" id="23"/>
          <p:cNvGrpSpPr/>
          <p:nvPr/>
        </p:nvGrpSpPr>
        <p:grpSpPr>
          <a:xfrm rot="0">
            <a:off x="8498024" y="4119439"/>
            <a:ext cx="1599981" cy="1094718"/>
            <a:chOff x="0" y="0"/>
            <a:chExt cx="2133308" cy="1459624"/>
          </a:xfrm>
        </p:grpSpPr>
        <p:sp>
          <p:nvSpPr>
            <p:cNvPr name="Freeform 24" id="24"/>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6E8A68"/>
            </a:solidFill>
            <a:ln w="12700">
              <a:solidFill>
                <a:srgbClr val="000000"/>
              </a:solidFill>
            </a:ln>
          </p:spPr>
        </p:sp>
      </p:grpSp>
      <p:grpSp>
        <p:nvGrpSpPr>
          <p:cNvPr name="Group 25" id="25"/>
          <p:cNvGrpSpPr/>
          <p:nvPr/>
        </p:nvGrpSpPr>
        <p:grpSpPr>
          <a:xfrm rot="0">
            <a:off x="1863871" y="5466788"/>
            <a:ext cx="1599981" cy="1094718"/>
            <a:chOff x="0" y="0"/>
            <a:chExt cx="2133308" cy="1459624"/>
          </a:xfrm>
        </p:grpSpPr>
        <p:sp>
          <p:nvSpPr>
            <p:cNvPr name="Freeform 26" id="26"/>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7C8965"/>
            </a:solidFill>
            <a:ln w="12700">
              <a:solidFill>
                <a:srgbClr val="000000"/>
              </a:solidFill>
            </a:ln>
          </p:spPr>
        </p:sp>
      </p:grpSp>
      <p:grpSp>
        <p:nvGrpSpPr>
          <p:cNvPr name="Group 27" id="27"/>
          <p:cNvGrpSpPr/>
          <p:nvPr/>
        </p:nvGrpSpPr>
        <p:grpSpPr>
          <a:xfrm rot="0">
            <a:off x="3800685" y="5466788"/>
            <a:ext cx="1599981" cy="1094718"/>
            <a:chOff x="0" y="0"/>
            <a:chExt cx="2133308" cy="1459624"/>
          </a:xfrm>
        </p:grpSpPr>
        <p:sp>
          <p:nvSpPr>
            <p:cNvPr name="Freeform 28" id="28"/>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878462"/>
            </a:solidFill>
            <a:ln w="12700">
              <a:solidFill>
                <a:srgbClr val="000000"/>
              </a:solidFill>
            </a:ln>
          </p:spPr>
        </p:sp>
      </p:grpSp>
      <p:grpSp>
        <p:nvGrpSpPr>
          <p:cNvPr name="Group 29" id="29"/>
          <p:cNvGrpSpPr/>
          <p:nvPr/>
        </p:nvGrpSpPr>
        <p:grpSpPr>
          <a:xfrm rot="0">
            <a:off x="5749366" y="5466788"/>
            <a:ext cx="1599981" cy="1094718"/>
            <a:chOff x="0" y="0"/>
            <a:chExt cx="2133308" cy="1459624"/>
          </a:xfrm>
        </p:grpSpPr>
        <p:sp>
          <p:nvSpPr>
            <p:cNvPr name="Freeform 30" id="30"/>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867160"/>
            </a:solidFill>
            <a:ln w="12700">
              <a:solidFill>
                <a:srgbClr val="000000"/>
              </a:solidFill>
            </a:ln>
          </p:spPr>
        </p:sp>
      </p:grpSp>
      <p:grpSp>
        <p:nvGrpSpPr>
          <p:cNvPr name="Group 31" id="31"/>
          <p:cNvGrpSpPr/>
          <p:nvPr/>
        </p:nvGrpSpPr>
        <p:grpSpPr>
          <a:xfrm rot="0">
            <a:off x="7698038" y="5466788"/>
            <a:ext cx="1599981" cy="1094718"/>
            <a:chOff x="0" y="0"/>
            <a:chExt cx="2133308" cy="1459624"/>
          </a:xfrm>
        </p:grpSpPr>
        <p:sp>
          <p:nvSpPr>
            <p:cNvPr name="Freeform 32" id="32"/>
            <p:cNvSpPr/>
            <p:nvPr/>
          </p:nvSpPr>
          <p:spPr>
            <a:xfrm flipH="false" flipV="false" rot="0">
              <a:off x="0" y="0"/>
              <a:ext cx="2133346" cy="1459611"/>
            </a:xfrm>
            <a:custGeom>
              <a:avLst/>
              <a:gdLst/>
              <a:ahLst/>
              <a:cxnLst/>
              <a:rect r="r" b="b" t="t" l="l"/>
              <a:pathLst>
                <a:path h="1459611" w="2133346">
                  <a:moveTo>
                    <a:pt x="0" y="0"/>
                  </a:moveTo>
                  <a:lnTo>
                    <a:pt x="2133346" y="0"/>
                  </a:lnTo>
                  <a:lnTo>
                    <a:pt x="2133346" y="1459611"/>
                  </a:lnTo>
                  <a:lnTo>
                    <a:pt x="0" y="1459611"/>
                  </a:lnTo>
                  <a:close/>
                </a:path>
              </a:pathLst>
            </a:custGeom>
            <a:solidFill>
              <a:srgbClr val="855D5D"/>
            </a:solidFill>
            <a:ln w="12700">
              <a:solidFill>
                <a:srgbClr val="000000"/>
              </a:solidFill>
            </a:ln>
          </p:spPr>
        </p:sp>
      </p:grpSp>
      <p:sp>
        <p:nvSpPr>
          <p:cNvPr name="TextBox 33" id="33"/>
          <p:cNvSpPr txBox="true"/>
          <p:nvPr/>
        </p:nvSpPr>
        <p:spPr>
          <a:xfrm rot="0">
            <a:off x="880348" y="4386482"/>
            <a:ext cx="1255671" cy="522541"/>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Control &amp; Relay Panels</a:t>
            </a:r>
          </a:p>
        </p:txBody>
      </p:sp>
      <p:sp>
        <p:nvSpPr>
          <p:cNvPr name="TextBox 34" id="34"/>
          <p:cNvSpPr txBox="true"/>
          <p:nvPr/>
        </p:nvSpPr>
        <p:spPr>
          <a:xfrm rot="0">
            <a:off x="793709" y="3039132"/>
            <a:ext cx="1428960" cy="522541"/>
          </a:xfrm>
          <a:prstGeom prst="rect">
            <a:avLst/>
          </a:prstGeom>
        </p:spPr>
        <p:txBody>
          <a:bodyPr anchor="t" rtlCol="false" tIns="0" lIns="0" bIns="0" rIns="0">
            <a:spAutoFit/>
          </a:bodyPr>
          <a:lstStyle/>
          <a:p>
            <a:pPr algn="ctr">
              <a:lnSpc>
                <a:spcPts val="1824"/>
              </a:lnSpc>
            </a:pPr>
            <a:r>
              <a:rPr lang="en-US" sz="1520">
                <a:solidFill>
                  <a:srgbClr val="FFFFFF"/>
                </a:solidFill>
                <a:latin typeface="Calibri (MS)"/>
                <a:ea typeface="Calibri (MS)"/>
                <a:cs typeface="Calibri (MS)"/>
                <a:sym typeface="Calibri (MS)"/>
              </a:rPr>
              <a:t> </a:t>
            </a:r>
            <a:r>
              <a:rPr lang="en-US" sz="1520" b="true">
                <a:solidFill>
                  <a:srgbClr val="FFFFFF"/>
                </a:solidFill>
                <a:latin typeface="Calibri (MS) Bold"/>
                <a:ea typeface="Calibri (MS) Bold"/>
                <a:cs typeface="Calibri (MS) Bold"/>
                <a:sym typeface="Calibri (MS) Bold"/>
              </a:rPr>
              <a:t>Power Control Centers (PCC)</a:t>
            </a:r>
          </a:p>
        </p:txBody>
      </p:sp>
      <p:sp>
        <p:nvSpPr>
          <p:cNvPr name="TextBox 35" id="35"/>
          <p:cNvSpPr txBox="true"/>
          <p:nvPr/>
        </p:nvSpPr>
        <p:spPr>
          <a:xfrm rot="0">
            <a:off x="2760831" y="3061002"/>
            <a:ext cx="1428960" cy="522541"/>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Motor Control Centers (MCC)</a:t>
            </a:r>
          </a:p>
        </p:txBody>
      </p:sp>
      <p:sp>
        <p:nvSpPr>
          <p:cNvPr name="TextBox 36" id="36"/>
          <p:cNvSpPr txBox="true"/>
          <p:nvPr/>
        </p:nvSpPr>
        <p:spPr>
          <a:xfrm rot="0">
            <a:off x="4817221" y="2951807"/>
            <a:ext cx="1127770" cy="756495"/>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Power Distribution Boards</a:t>
            </a:r>
          </a:p>
        </p:txBody>
      </p:sp>
      <p:sp>
        <p:nvSpPr>
          <p:cNvPr name="TextBox 37" id="37"/>
          <p:cNvSpPr txBox="true"/>
          <p:nvPr/>
        </p:nvSpPr>
        <p:spPr>
          <a:xfrm rot="0">
            <a:off x="6640792" y="2827049"/>
            <a:ext cx="1417101" cy="990448"/>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DG Synchronizing &amp; </a:t>
            </a:r>
          </a:p>
          <a:p>
            <a:pPr algn="ctr">
              <a:lnSpc>
                <a:spcPts val="1824"/>
              </a:lnSpc>
            </a:pPr>
            <a:r>
              <a:rPr lang="en-US" sz="1520" b="true">
                <a:solidFill>
                  <a:srgbClr val="FFFFFF"/>
                </a:solidFill>
                <a:latin typeface="Calibri (MS) Bold"/>
                <a:ea typeface="Calibri (MS) Bold"/>
                <a:cs typeface="Calibri (MS) Bold"/>
                <a:sym typeface="Calibri (MS) Bold"/>
              </a:rPr>
              <a:t>AMF Panels</a:t>
            </a:r>
          </a:p>
        </p:txBody>
      </p:sp>
      <p:sp>
        <p:nvSpPr>
          <p:cNvPr name="TextBox 38" id="38"/>
          <p:cNvSpPr txBox="true"/>
          <p:nvPr/>
        </p:nvSpPr>
        <p:spPr>
          <a:xfrm rot="0">
            <a:off x="8666597" y="3185760"/>
            <a:ext cx="1262844" cy="288588"/>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APFC Panels</a:t>
            </a:r>
          </a:p>
        </p:txBody>
      </p:sp>
      <p:sp>
        <p:nvSpPr>
          <p:cNvPr name="TextBox 39" id="39"/>
          <p:cNvSpPr txBox="true"/>
          <p:nvPr/>
        </p:nvSpPr>
        <p:spPr>
          <a:xfrm rot="0">
            <a:off x="2730522" y="4503458"/>
            <a:ext cx="1430017" cy="288588"/>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Control Desks</a:t>
            </a:r>
          </a:p>
        </p:txBody>
      </p:sp>
      <p:sp>
        <p:nvSpPr>
          <p:cNvPr name="TextBox 40" id="40"/>
          <p:cNvSpPr txBox="true"/>
          <p:nvPr/>
        </p:nvSpPr>
        <p:spPr>
          <a:xfrm rot="0">
            <a:off x="4676251" y="4280440"/>
            <a:ext cx="1441875" cy="756495"/>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Bus Duct &amp; Bus Trunking, Rising Mains</a:t>
            </a:r>
          </a:p>
        </p:txBody>
      </p:sp>
      <p:sp>
        <p:nvSpPr>
          <p:cNvPr name="TextBox 41" id="41"/>
          <p:cNvSpPr txBox="true"/>
          <p:nvPr/>
        </p:nvSpPr>
        <p:spPr>
          <a:xfrm rot="0">
            <a:off x="6781133" y="4280440"/>
            <a:ext cx="1136409" cy="756495"/>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ATS/Slip Ring Starters</a:t>
            </a:r>
          </a:p>
        </p:txBody>
      </p:sp>
      <p:sp>
        <p:nvSpPr>
          <p:cNvPr name="TextBox 42" id="42"/>
          <p:cNvSpPr txBox="true"/>
          <p:nvPr/>
        </p:nvSpPr>
        <p:spPr>
          <a:xfrm rot="0">
            <a:off x="8692420" y="4269505"/>
            <a:ext cx="1211189" cy="756495"/>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PLC &amp; AC/DC Drive Panels</a:t>
            </a:r>
          </a:p>
        </p:txBody>
      </p:sp>
      <p:sp>
        <p:nvSpPr>
          <p:cNvPr name="TextBox 43" id="43"/>
          <p:cNvSpPr txBox="true"/>
          <p:nvPr/>
        </p:nvSpPr>
        <p:spPr>
          <a:xfrm rot="0">
            <a:off x="2141182" y="5731164"/>
            <a:ext cx="1056408" cy="522541"/>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Draw-out Panels</a:t>
            </a:r>
          </a:p>
        </p:txBody>
      </p:sp>
      <p:sp>
        <p:nvSpPr>
          <p:cNvPr name="TextBox 44" id="44"/>
          <p:cNvSpPr txBox="true"/>
          <p:nvPr/>
        </p:nvSpPr>
        <p:spPr>
          <a:xfrm rot="0">
            <a:off x="7735510" y="5614187"/>
            <a:ext cx="1525029" cy="756495"/>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TTA Panels-IEC 61439 Siemens SIEPAN</a:t>
            </a:r>
          </a:p>
        </p:txBody>
      </p:sp>
      <p:sp>
        <p:nvSpPr>
          <p:cNvPr name="TextBox 45" id="45"/>
          <p:cNvSpPr txBox="true"/>
          <p:nvPr/>
        </p:nvSpPr>
        <p:spPr>
          <a:xfrm rot="0">
            <a:off x="3964562" y="5848140"/>
            <a:ext cx="1272235" cy="288588"/>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Enclosures</a:t>
            </a:r>
          </a:p>
        </p:txBody>
      </p:sp>
      <p:sp>
        <p:nvSpPr>
          <p:cNvPr name="TextBox 46" id="46"/>
          <p:cNvSpPr txBox="true"/>
          <p:nvPr/>
        </p:nvSpPr>
        <p:spPr>
          <a:xfrm rot="0">
            <a:off x="5819118" y="5733831"/>
            <a:ext cx="1454029" cy="522541"/>
          </a:xfrm>
          <a:prstGeom prst="rect">
            <a:avLst/>
          </a:prstGeom>
        </p:spPr>
        <p:txBody>
          <a:bodyPr anchor="t" rtlCol="false" tIns="0" lIns="0" bIns="0" rIns="0">
            <a:spAutoFit/>
          </a:bodyPr>
          <a:lstStyle/>
          <a:p>
            <a:pPr algn="ctr">
              <a:lnSpc>
                <a:spcPts val="1824"/>
              </a:lnSpc>
            </a:pPr>
            <a:r>
              <a:rPr lang="en-US" sz="1520" b="true">
                <a:solidFill>
                  <a:srgbClr val="FFFFFF"/>
                </a:solidFill>
                <a:latin typeface="Calibri (MS) Bold"/>
                <a:ea typeface="Calibri (MS) Bold"/>
                <a:cs typeface="Calibri (MS) Bold"/>
                <a:sym typeface="Calibri (MS) Bold"/>
              </a:rPr>
              <a:t>10-Fold Enclosures</a:t>
            </a:r>
          </a:p>
        </p:txBody>
      </p:sp>
      <p:grpSp>
        <p:nvGrpSpPr>
          <p:cNvPr name="Group 47" id="47"/>
          <p:cNvGrpSpPr/>
          <p:nvPr/>
        </p:nvGrpSpPr>
        <p:grpSpPr>
          <a:xfrm rot="0">
            <a:off x="935669" y="2127018"/>
            <a:ext cx="8822055" cy="94355"/>
            <a:chOff x="0" y="0"/>
            <a:chExt cx="11762740" cy="125806"/>
          </a:xfrm>
        </p:grpSpPr>
        <p:sp>
          <p:nvSpPr>
            <p:cNvPr name="Freeform 48" id="48"/>
            <p:cNvSpPr/>
            <p:nvPr/>
          </p:nvSpPr>
          <p:spPr>
            <a:xfrm flipH="false" flipV="false" rot="0">
              <a:off x="0" y="0"/>
              <a:ext cx="11762740" cy="125857"/>
            </a:xfrm>
            <a:custGeom>
              <a:avLst/>
              <a:gdLst/>
              <a:ahLst/>
              <a:cxnLst/>
              <a:rect r="r" b="b" t="t" l="l"/>
              <a:pathLst>
                <a:path h="125857" w="11762740">
                  <a:moveTo>
                    <a:pt x="0" y="0"/>
                  </a:moveTo>
                  <a:lnTo>
                    <a:pt x="11762740" y="0"/>
                  </a:lnTo>
                  <a:lnTo>
                    <a:pt x="11762740" y="125857"/>
                  </a:lnTo>
                  <a:lnTo>
                    <a:pt x="0" y="125857"/>
                  </a:lnTo>
                  <a:close/>
                </a:path>
              </a:pathLst>
            </a:custGeom>
            <a:blipFill>
              <a:blip r:embed="rId2">
                <a:alphaModFix amt="85000"/>
              </a:blip>
              <a:stretch>
                <a:fillRect l="0" t="0" r="22263" b="-5036226"/>
              </a:stretch>
            </a:blipFill>
          </p:spPr>
        </p:sp>
      </p:grpSp>
    </p:spTree>
  </p:cSld>
  <p:clrMapOvr>
    <a:masterClrMapping/>
  </p:clrMapOvr>
  <p:transition spd="fast">
    <p:fade/>
  </p:transition>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38346" y="339328"/>
            <a:ext cx="8822055" cy="1882035"/>
            <a:chOff x="0" y="0"/>
            <a:chExt cx="11762740" cy="2509380"/>
          </a:xfrm>
        </p:grpSpPr>
        <p:sp>
          <p:nvSpPr>
            <p:cNvPr name="Freeform 3" id="3"/>
            <p:cNvSpPr/>
            <p:nvPr/>
          </p:nvSpPr>
          <p:spPr>
            <a:xfrm flipH="false" flipV="false" rot="0">
              <a:off x="0" y="0"/>
              <a:ext cx="11762740" cy="2509385"/>
            </a:xfrm>
            <a:custGeom>
              <a:avLst/>
              <a:gdLst/>
              <a:ahLst/>
              <a:cxnLst/>
              <a:rect r="r" b="b" t="t" l="l"/>
              <a:pathLst>
                <a:path h="2509385" w="11762740">
                  <a:moveTo>
                    <a:pt x="0" y="0"/>
                  </a:moveTo>
                  <a:lnTo>
                    <a:pt x="11762740" y="0"/>
                  </a:lnTo>
                  <a:lnTo>
                    <a:pt x="11762740" y="2509385"/>
                  </a:lnTo>
                  <a:lnTo>
                    <a:pt x="0" y="2509385"/>
                  </a:lnTo>
                  <a:close/>
                </a:path>
              </a:pathLst>
            </a:custGeom>
            <a:solidFill>
              <a:srgbClr val="000000">
                <a:alpha val="0"/>
              </a:srgbClr>
            </a:solidFill>
            <a:ln w="12700">
              <a:solidFill>
                <a:srgbClr val="000000"/>
              </a:solidFill>
            </a:ln>
          </p:spPr>
        </p:sp>
        <p:sp>
          <p:nvSpPr>
            <p:cNvPr name="TextBox 4" id="4"/>
            <p:cNvSpPr txBox="true"/>
            <p:nvPr/>
          </p:nvSpPr>
          <p:spPr>
            <a:xfrm>
              <a:off x="0" y="-38100"/>
              <a:ext cx="11762740" cy="2547480"/>
            </a:xfrm>
            <a:prstGeom prst="rect">
              <a:avLst/>
            </a:prstGeom>
          </p:spPr>
          <p:txBody>
            <a:bodyPr anchor="ctr" rtlCol="false" tIns="0" lIns="0" bIns="0" rIns="0"/>
            <a:lstStyle/>
            <a:p>
              <a:pPr algn="l">
                <a:lnSpc>
                  <a:spcPts val="5242"/>
                </a:lnSpc>
              </a:pPr>
              <a:r>
                <a:rPr lang="en-US" sz="4854" b="true">
                  <a:solidFill>
                    <a:srgbClr val="000000"/>
                  </a:solidFill>
                  <a:latin typeface="Calibri (MS) Bold"/>
                  <a:ea typeface="Calibri (MS) Bold"/>
                  <a:cs typeface="Calibri (MS) Bold"/>
                  <a:sym typeface="Calibri (MS) Bold"/>
                </a:rPr>
                <a:t>Departments</a:t>
              </a:r>
            </a:p>
          </p:txBody>
        </p:sp>
      </p:grpSp>
      <p:grpSp>
        <p:nvGrpSpPr>
          <p:cNvPr name="Group 5" id="5"/>
          <p:cNvGrpSpPr/>
          <p:nvPr/>
        </p:nvGrpSpPr>
        <p:grpSpPr>
          <a:xfrm rot="0">
            <a:off x="935669" y="2127018"/>
            <a:ext cx="8822055" cy="94355"/>
            <a:chOff x="0" y="0"/>
            <a:chExt cx="11762740" cy="125806"/>
          </a:xfrm>
        </p:grpSpPr>
        <p:sp>
          <p:nvSpPr>
            <p:cNvPr name="Freeform 6" id="6"/>
            <p:cNvSpPr/>
            <p:nvPr/>
          </p:nvSpPr>
          <p:spPr>
            <a:xfrm flipH="false" flipV="false" rot="0">
              <a:off x="0" y="0"/>
              <a:ext cx="11762740" cy="125857"/>
            </a:xfrm>
            <a:custGeom>
              <a:avLst/>
              <a:gdLst/>
              <a:ahLst/>
              <a:cxnLst/>
              <a:rect r="r" b="b" t="t" l="l"/>
              <a:pathLst>
                <a:path h="125857" w="11762740">
                  <a:moveTo>
                    <a:pt x="0" y="0"/>
                  </a:moveTo>
                  <a:lnTo>
                    <a:pt x="11762740" y="0"/>
                  </a:lnTo>
                  <a:lnTo>
                    <a:pt x="11762740" y="125857"/>
                  </a:lnTo>
                  <a:lnTo>
                    <a:pt x="0" y="125857"/>
                  </a:lnTo>
                  <a:close/>
                </a:path>
              </a:pathLst>
            </a:custGeom>
            <a:blipFill>
              <a:blip r:embed="rId2">
                <a:alphaModFix amt="85000"/>
              </a:blip>
              <a:stretch>
                <a:fillRect l="0" t="0" r="22263" b="-5036226"/>
              </a:stretch>
            </a:blipFill>
          </p:spPr>
        </p:sp>
      </p:grpSp>
      <p:grpSp>
        <p:nvGrpSpPr>
          <p:cNvPr name="Group 7" id="7"/>
          <p:cNvGrpSpPr/>
          <p:nvPr/>
        </p:nvGrpSpPr>
        <p:grpSpPr>
          <a:xfrm rot="0">
            <a:off x="931031" y="2649950"/>
            <a:ext cx="8836904" cy="379495"/>
            <a:chOff x="0" y="0"/>
            <a:chExt cx="11782539" cy="505993"/>
          </a:xfrm>
        </p:grpSpPr>
        <p:sp>
          <p:nvSpPr>
            <p:cNvPr name="Freeform 8" id="8"/>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ED7D31"/>
            </a:solidFill>
            <a:ln w="12700">
              <a:solidFill>
                <a:srgbClr val="000000"/>
              </a:solidFill>
            </a:ln>
          </p:spPr>
        </p:sp>
        <p:sp>
          <p:nvSpPr>
            <p:cNvPr name="Freeform 9" id="9"/>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10" id="10"/>
          <p:cNvGrpSpPr/>
          <p:nvPr/>
        </p:nvGrpSpPr>
        <p:grpSpPr>
          <a:xfrm rot="0">
            <a:off x="948833" y="2667752"/>
            <a:ext cx="8801310" cy="343891"/>
            <a:chOff x="0" y="0"/>
            <a:chExt cx="11735079" cy="458521"/>
          </a:xfrm>
        </p:grpSpPr>
        <p:sp>
          <p:nvSpPr>
            <p:cNvPr name="Freeform 11" id="11"/>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12" id="12"/>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Design, Research &amp; Development</a:t>
              </a:r>
            </a:p>
          </p:txBody>
        </p:sp>
      </p:grpSp>
      <p:grpSp>
        <p:nvGrpSpPr>
          <p:cNvPr name="Group 13" id="13"/>
          <p:cNvGrpSpPr/>
          <p:nvPr/>
        </p:nvGrpSpPr>
        <p:grpSpPr>
          <a:xfrm rot="0">
            <a:off x="931031" y="3058373"/>
            <a:ext cx="8836904" cy="379495"/>
            <a:chOff x="0" y="0"/>
            <a:chExt cx="11782539" cy="505993"/>
          </a:xfrm>
        </p:grpSpPr>
        <p:sp>
          <p:nvSpPr>
            <p:cNvPr name="Freeform 14" id="14"/>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406FE3"/>
            </a:solidFill>
            <a:ln w="12700">
              <a:solidFill>
                <a:srgbClr val="000000"/>
              </a:solidFill>
            </a:ln>
          </p:spPr>
        </p:sp>
        <p:sp>
          <p:nvSpPr>
            <p:cNvPr name="Freeform 15" id="15"/>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16" id="16"/>
          <p:cNvGrpSpPr/>
          <p:nvPr/>
        </p:nvGrpSpPr>
        <p:grpSpPr>
          <a:xfrm rot="0">
            <a:off x="948833" y="3076175"/>
            <a:ext cx="8801310" cy="343891"/>
            <a:chOff x="0" y="0"/>
            <a:chExt cx="11735079" cy="458521"/>
          </a:xfrm>
        </p:grpSpPr>
        <p:sp>
          <p:nvSpPr>
            <p:cNvPr name="Freeform 17" id="17"/>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18" id="18"/>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Fabrication</a:t>
              </a:r>
            </a:p>
          </p:txBody>
        </p:sp>
      </p:grpSp>
      <p:grpSp>
        <p:nvGrpSpPr>
          <p:cNvPr name="Group 19" id="19"/>
          <p:cNvGrpSpPr/>
          <p:nvPr/>
        </p:nvGrpSpPr>
        <p:grpSpPr>
          <a:xfrm rot="0">
            <a:off x="931031" y="3466795"/>
            <a:ext cx="8836904" cy="379495"/>
            <a:chOff x="0" y="0"/>
            <a:chExt cx="11782539" cy="505993"/>
          </a:xfrm>
        </p:grpSpPr>
        <p:sp>
          <p:nvSpPr>
            <p:cNvPr name="Freeform 20" id="20"/>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D8DA00"/>
            </a:solidFill>
            <a:ln w="12700">
              <a:solidFill>
                <a:srgbClr val="000000"/>
              </a:solidFill>
            </a:ln>
          </p:spPr>
        </p:sp>
        <p:sp>
          <p:nvSpPr>
            <p:cNvPr name="Freeform 21" id="21"/>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22" id="22"/>
          <p:cNvGrpSpPr/>
          <p:nvPr/>
        </p:nvGrpSpPr>
        <p:grpSpPr>
          <a:xfrm rot="0">
            <a:off x="948833" y="3484597"/>
            <a:ext cx="8801310" cy="343891"/>
            <a:chOff x="0" y="0"/>
            <a:chExt cx="11735079" cy="458521"/>
          </a:xfrm>
        </p:grpSpPr>
        <p:sp>
          <p:nvSpPr>
            <p:cNvPr name="Freeform 23" id="23"/>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24" id="24"/>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Surface Treatment </a:t>
              </a:r>
            </a:p>
          </p:txBody>
        </p:sp>
      </p:grpSp>
      <p:grpSp>
        <p:nvGrpSpPr>
          <p:cNvPr name="Group 25" id="25"/>
          <p:cNvGrpSpPr/>
          <p:nvPr/>
        </p:nvGrpSpPr>
        <p:grpSpPr>
          <a:xfrm rot="0">
            <a:off x="931031" y="3875218"/>
            <a:ext cx="8836904" cy="379495"/>
            <a:chOff x="0" y="0"/>
            <a:chExt cx="11782539" cy="505993"/>
          </a:xfrm>
        </p:grpSpPr>
        <p:sp>
          <p:nvSpPr>
            <p:cNvPr name="Freeform 26" id="26"/>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815CD1"/>
            </a:solidFill>
            <a:ln w="12700">
              <a:solidFill>
                <a:srgbClr val="000000"/>
              </a:solidFill>
            </a:ln>
          </p:spPr>
        </p:sp>
        <p:sp>
          <p:nvSpPr>
            <p:cNvPr name="Freeform 27" id="27"/>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28" id="28"/>
          <p:cNvGrpSpPr/>
          <p:nvPr/>
        </p:nvGrpSpPr>
        <p:grpSpPr>
          <a:xfrm rot="0">
            <a:off x="948833" y="3893020"/>
            <a:ext cx="8801310" cy="343891"/>
            <a:chOff x="0" y="0"/>
            <a:chExt cx="11735079" cy="458521"/>
          </a:xfrm>
        </p:grpSpPr>
        <p:sp>
          <p:nvSpPr>
            <p:cNvPr name="Freeform 29" id="29"/>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30" id="30"/>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Powder Coating</a:t>
              </a:r>
            </a:p>
          </p:txBody>
        </p:sp>
      </p:grpSp>
      <p:grpSp>
        <p:nvGrpSpPr>
          <p:cNvPr name="Group 31" id="31"/>
          <p:cNvGrpSpPr/>
          <p:nvPr/>
        </p:nvGrpSpPr>
        <p:grpSpPr>
          <a:xfrm rot="0">
            <a:off x="931031" y="4283640"/>
            <a:ext cx="8836904" cy="379495"/>
            <a:chOff x="0" y="0"/>
            <a:chExt cx="11782539" cy="505993"/>
          </a:xfrm>
        </p:grpSpPr>
        <p:sp>
          <p:nvSpPr>
            <p:cNvPr name="Freeform 32" id="32"/>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8DC845"/>
            </a:solidFill>
            <a:ln w="12700">
              <a:solidFill>
                <a:srgbClr val="000000"/>
              </a:solidFill>
            </a:ln>
          </p:spPr>
        </p:sp>
        <p:sp>
          <p:nvSpPr>
            <p:cNvPr name="Freeform 33" id="33"/>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34" id="34"/>
          <p:cNvGrpSpPr/>
          <p:nvPr/>
        </p:nvGrpSpPr>
        <p:grpSpPr>
          <a:xfrm rot="0">
            <a:off x="948833" y="4301442"/>
            <a:ext cx="8801310" cy="343891"/>
            <a:chOff x="0" y="0"/>
            <a:chExt cx="11735079" cy="458521"/>
          </a:xfrm>
        </p:grpSpPr>
        <p:sp>
          <p:nvSpPr>
            <p:cNvPr name="Freeform 35" id="35"/>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36" id="36"/>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Bus Bar</a:t>
              </a:r>
            </a:p>
          </p:txBody>
        </p:sp>
      </p:grpSp>
      <p:grpSp>
        <p:nvGrpSpPr>
          <p:cNvPr name="Group 37" id="37"/>
          <p:cNvGrpSpPr/>
          <p:nvPr/>
        </p:nvGrpSpPr>
        <p:grpSpPr>
          <a:xfrm rot="0">
            <a:off x="931031" y="4692063"/>
            <a:ext cx="8836904" cy="379495"/>
            <a:chOff x="0" y="0"/>
            <a:chExt cx="11782539" cy="505993"/>
          </a:xfrm>
        </p:grpSpPr>
        <p:sp>
          <p:nvSpPr>
            <p:cNvPr name="Freeform 38" id="38"/>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BB76C0"/>
            </a:solidFill>
            <a:ln w="12700">
              <a:solidFill>
                <a:srgbClr val="000000"/>
              </a:solidFill>
            </a:ln>
          </p:spPr>
        </p:sp>
        <p:sp>
          <p:nvSpPr>
            <p:cNvPr name="Freeform 39" id="39"/>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40" id="40"/>
          <p:cNvGrpSpPr/>
          <p:nvPr/>
        </p:nvGrpSpPr>
        <p:grpSpPr>
          <a:xfrm rot="0">
            <a:off x="948833" y="4709865"/>
            <a:ext cx="8801310" cy="343891"/>
            <a:chOff x="0" y="0"/>
            <a:chExt cx="11735079" cy="458521"/>
          </a:xfrm>
        </p:grpSpPr>
        <p:sp>
          <p:nvSpPr>
            <p:cNvPr name="Freeform 41" id="41"/>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42" id="42"/>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Wiring</a:t>
              </a:r>
            </a:p>
          </p:txBody>
        </p:sp>
      </p:grpSp>
      <p:grpSp>
        <p:nvGrpSpPr>
          <p:cNvPr name="Group 43" id="43"/>
          <p:cNvGrpSpPr/>
          <p:nvPr/>
        </p:nvGrpSpPr>
        <p:grpSpPr>
          <a:xfrm rot="0">
            <a:off x="931031" y="5100485"/>
            <a:ext cx="8836904" cy="379495"/>
            <a:chOff x="0" y="0"/>
            <a:chExt cx="11782539" cy="505993"/>
          </a:xfrm>
        </p:grpSpPr>
        <p:sp>
          <p:nvSpPr>
            <p:cNvPr name="Freeform 44" id="44"/>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82B98F"/>
            </a:solidFill>
            <a:ln w="12700">
              <a:solidFill>
                <a:srgbClr val="000000"/>
              </a:solidFill>
            </a:ln>
          </p:spPr>
        </p:sp>
        <p:sp>
          <p:nvSpPr>
            <p:cNvPr name="Freeform 45" id="45"/>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46" id="46"/>
          <p:cNvGrpSpPr/>
          <p:nvPr/>
        </p:nvGrpSpPr>
        <p:grpSpPr>
          <a:xfrm rot="0">
            <a:off x="948833" y="5118287"/>
            <a:ext cx="8801310" cy="343891"/>
            <a:chOff x="0" y="0"/>
            <a:chExt cx="11735079" cy="458521"/>
          </a:xfrm>
        </p:grpSpPr>
        <p:sp>
          <p:nvSpPr>
            <p:cNvPr name="Freeform 47" id="47"/>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48" id="48"/>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Assembly/Production</a:t>
              </a:r>
            </a:p>
          </p:txBody>
        </p:sp>
      </p:grpSp>
      <p:grpSp>
        <p:nvGrpSpPr>
          <p:cNvPr name="Group 49" id="49"/>
          <p:cNvGrpSpPr/>
          <p:nvPr/>
        </p:nvGrpSpPr>
        <p:grpSpPr>
          <a:xfrm rot="0">
            <a:off x="931031" y="5508908"/>
            <a:ext cx="8836904" cy="379495"/>
            <a:chOff x="0" y="0"/>
            <a:chExt cx="11782539" cy="505993"/>
          </a:xfrm>
        </p:grpSpPr>
        <p:sp>
          <p:nvSpPr>
            <p:cNvPr name="Freeform 50" id="50"/>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B28E9F"/>
            </a:solidFill>
            <a:ln w="12700">
              <a:solidFill>
                <a:srgbClr val="000000"/>
              </a:solidFill>
            </a:ln>
          </p:spPr>
        </p:sp>
        <p:sp>
          <p:nvSpPr>
            <p:cNvPr name="Freeform 51" id="51"/>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52" id="52"/>
          <p:cNvGrpSpPr/>
          <p:nvPr/>
        </p:nvGrpSpPr>
        <p:grpSpPr>
          <a:xfrm rot="0">
            <a:off x="948833" y="5526710"/>
            <a:ext cx="8801310" cy="343891"/>
            <a:chOff x="0" y="0"/>
            <a:chExt cx="11735079" cy="458521"/>
          </a:xfrm>
        </p:grpSpPr>
        <p:sp>
          <p:nvSpPr>
            <p:cNvPr name="Freeform 53" id="53"/>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54" id="54"/>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Quality Control</a:t>
              </a:r>
            </a:p>
          </p:txBody>
        </p:sp>
      </p:grpSp>
      <p:grpSp>
        <p:nvGrpSpPr>
          <p:cNvPr name="Group 55" id="55"/>
          <p:cNvGrpSpPr/>
          <p:nvPr/>
        </p:nvGrpSpPr>
        <p:grpSpPr>
          <a:xfrm rot="0">
            <a:off x="931031" y="5917330"/>
            <a:ext cx="8836904" cy="379495"/>
            <a:chOff x="0" y="0"/>
            <a:chExt cx="11782539" cy="505993"/>
          </a:xfrm>
        </p:grpSpPr>
        <p:sp>
          <p:nvSpPr>
            <p:cNvPr name="Freeform 56" id="56"/>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9AABA8"/>
            </a:solidFill>
            <a:ln w="12700">
              <a:solidFill>
                <a:srgbClr val="000000"/>
              </a:solidFill>
            </a:ln>
          </p:spPr>
        </p:sp>
        <p:sp>
          <p:nvSpPr>
            <p:cNvPr name="Freeform 57" id="57"/>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58" id="58"/>
          <p:cNvGrpSpPr/>
          <p:nvPr/>
        </p:nvGrpSpPr>
        <p:grpSpPr>
          <a:xfrm rot="0">
            <a:off x="948833" y="5935132"/>
            <a:ext cx="8801310" cy="343891"/>
            <a:chOff x="0" y="0"/>
            <a:chExt cx="11735079" cy="458521"/>
          </a:xfrm>
        </p:grpSpPr>
        <p:sp>
          <p:nvSpPr>
            <p:cNvPr name="Freeform 59" id="59"/>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60" id="60"/>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After Sales/Site Support</a:t>
              </a:r>
            </a:p>
          </p:txBody>
        </p:sp>
      </p:grpSp>
      <p:grpSp>
        <p:nvGrpSpPr>
          <p:cNvPr name="Group 61" id="61"/>
          <p:cNvGrpSpPr/>
          <p:nvPr/>
        </p:nvGrpSpPr>
        <p:grpSpPr>
          <a:xfrm rot="0">
            <a:off x="931031" y="6325753"/>
            <a:ext cx="8836904" cy="379495"/>
            <a:chOff x="0" y="0"/>
            <a:chExt cx="11782539" cy="505993"/>
          </a:xfrm>
        </p:grpSpPr>
        <p:sp>
          <p:nvSpPr>
            <p:cNvPr name="Freeform 62" id="62"/>
            <p:cNvSpPr/>
            <p:nvPr/>
          </p:nvSpPr>
          <p:spPr>
            <a:xfrm flipH="false" flipV="false" rot="0">
              <a:off x="9906" y="9906"/>
              <a:ext cx="11762740" cy="486156"/>
            </a:xfrm>
            <a:custGeom>
              <a:avLst/>
              <a:gdLst/>
              <a:ahLst/>
              <a:cxnLst/>
              <a:rect r="r" b="b" t="t" l="l"/>
              <a:pathLst>
                <a:path h="486156" w="11762740">
                  <a:moveTo>
                    <a:pt x="0" y="81026"/>
                  </a:moveTo>
                  <a:cubicBezTo>
                    <a:pt x="0" y="36322"/>
                    <a:pt x="37719" y="0"/>
                    <a:pt x="84201" y="0"/>
                  </a:cubicBezTo>
                  <a:lnTo>
                    <a:pt x="11678539" y="0"/>
                  </a:lnTo>
                  <a:cubicBezTo>
                    <a:pt x="11725020" y="0"/>
                    <a:pt x="11762740" y="36322"/>
                    <a:pt x="11762740" y="81026"/>
                  </a:cubicBezTo>
                  <a:lnTo>
                    <a:pt x="11762740" y="405130"/>
                  </a:lnTo>
                  <a:cubicBezTo>
                    <a:pt x="11762740" y="449834"/>
                    <a:pt x="11725020" y="486156"/>
                    <a:pt x="11678539" y="486156"/>
                  </a:cubicBezTo>
                  <a:lnTo>
                    <a:pt x="84201" y="486156"/>
                  </a:lnTo>
                  <a:cubicBezTo>
                    <a:pt x="37719" y="486156"/>
                    <a:pt x="0" y="449834"/>
                    <a:pt x="0" y="405130"/>
                  </a:cubicBezTo>
                  <a:close/>
                </a:path>
              </a:pathLst>
            </a:custGeom>
            <a:solidFill>
              <a:srgbClr val="A5A5A5"/>
            </a:solidFill>
            <a:ln w="12700">
              <a:solidFill>
                <a:srgbClr val="000000"/>
              </a:solidFill>
            </a:ln>
          </p:spPr>
        </p:sp>
        <p:sp>
          <p:nvSpPr>
            <p:cNvPr name="Freeform 63" id="63"/>
            <p:cNvSpPr/>
            <p:nvPr/>
          </p:nvSpPr>
          <p:spPr>
            <a:xfrm flipH="false" flipV="false" rot="0">
              <a:off x="0" y="0"/>
              <a:ext cx="11782551" cy="505968"/>
            </a:xfrm>
            <a:custGeom>
              <a:avLst/>
              <a:gdLst/>
              <a:ahLst/>
              <a:cxnLst/>
              <a:rect r="r" b="b" t="t" l="l"/>
              <a:pathLst>
                <a:path h="505968" w="11782551">
                  <a:moveTo>
                    <a:pt x="0" y="90932"/>
                  </a:moveTo>
                  <a:cubicBezTo>
                    <a:pt x="0" y="40386"/>
                    <a:pt x="42545" y="0"/>
                    <a:pt x="94107" y="0"/>
                  </a:cubicBezTo>
                  <a:lnTo>
                    <a:pt x="11688445" y="0"/>
                  </a:lnTo>
                  <a:lnTo>
                    <a:pt x="11688445" y="9906"/>
                  </a:lnTo>
                  <a:lnTo>
                    <a:pt x="11688445" y="0"/>
                  </a:lnTo>
                  <a:cubicBezTo>
                    <a:pt x="11740007" y="0"/>
                    <a:pt x="11782551" y="40386"/>
                    <a:pt x="11782551" y="90932"/>
                  </a:cubicBezTo>
                  <a:lnTo>
                    <a:pt x="11772646" y="90932"/>
                  </a:lnTo>
                  <a:lnTo>
                    <a:pt x="11782551" y="90932"/>
                  </a:lnTo>
                  <a:lnTo>
                    <a:pt x="11782551" y="415036"/>
                  </a:lnTo>
                  <a:lnTo>
                    <a:pt x="11772646" y="415036"/>
                  </a:lnTo>
                  <a:lnTo>
                    <a:pt x="11782551" y="415036"/>
                  </a:lnTo>
                  <a:cubicBezTo>
                    <a:pt x="11782551" y="465582"/>
                    <a:pt x="11740007" y="505968"/>
                    <a:pt x="11688445" y="505968"/>
                  </a:cubicBezTo>
                  <a:lnTo>
                    <a:pt x="11688445" y="496062"/>
                  </a:lnTo>
                  <a:lnTo>
                    <a:pt x="11688445" y="505968"/>
                  </a:lnTo>
                  <a:lnTo>
                    <a:pt x="94107" y="505968"/>
                  </a:lnTo>
                  <a:lnTo>
                    <a:pt x="94107" y="496062"/>
                  </a:lnTo>
                  <a:lnTo>
                    <a:pt x="94107" y="505968"/>
                  </a:lnTo>
                  <a:cubicBezTo>
                    <a:pt x="42545" y="505968"/>
                    <a:pt x="0" y="465582"/>
                    <a:pt x="0" y="415036"/>
                  </a:cubicBezTo>
                  <a:lnTo>
                    <a:pt x="0" y="90932"/>
                  </a:lnTo>
                  <a:lnTo>
                    <a:pt x="9906" y="90932"/>
                  </a:lnTo>
                  <a:lnTo>
                    <a:pt x="0" y="90932"/>
                  </a:lnTo>
                  <a:moveTo>
                    <a:pt x="19812" y="90932"/>
                  </a:moveTo>
                  <a:lnTo>
                    <a:pt x="19812" y="415036"/>
                  </a:lnTo>
                  <a:lnTo>
                    <a:pt x="9906" y="415036"/>
                  </a:lnTo>
                  <a:lnTo>
                    <a:pt x="19812" y="415036"/>
                  </a:lnTo>
                  <a:cubicBezTo>
                    <a:pt x="19812" y="454025"/>
                    <a:pt x="52705" y="486156"/>
                    <a:pt x="94107" y="486156"/>
                  </a:cubicBezTo>
                  <a:lnTo>
                    <a:pt x="11688445" y="486156"/>
                  </a:lnTo>
                  <a:cubicBezTo>
                    <a:pt x="11729847" y="486156"/>
                    <a:pt x="11762739" y="453898"/>
                    <a:pt x="11762739" y="415036"/>
                  </a:cubicBezTo>
                  <a:lnTo>
                    <a:pt x="11762739" y="90932"/>
                  </a:lnTo>
                  <a:cubicBezTo>
                    <a:pt x="11762739" y="51943"/>
                    <a:pt x="11729847" y="19812"/>
                    <a:pt x="11688445" y="19812"/>
                  </a:cubicBezTo>
                  <a:lnTo>
                    <a:pt x="94107" y="19812"/>
                  </a:lnTo>
                  <a:lnTo>
                    <a:pt x="94107" y="9906"/>
                  </a:lnTo>
                  <a:lnTo>
                    <a:pt x="94107" y="19812"/>
                  </a:lnTo>
                  <a:cubicBezTo>
                    <a:pt x="52705" y="19812"/>
                    <a:pt x="19812" y="52070"/>
                    <a:pt x="19812" y="90932"/>
                  </a:cubicBezTo>
                  <a:close/>
                </a:path>
              </a:pathLst>
            </a:custGeom>
            <a:solidFill>
              <a:srgbClr val="FFFFFF"/>
            </a:solidFill>
            <a:ln w="12700">
              <a:solidFill>
                <a:srgbClr val="000000"/>
              </a:solidFill>
            </a:ln>
          </p:spPr>
        </p:sp>
      </p:grpSp>
      <p:grpSp>
        <p:nvGrpSpPr>
          <p:cNvPr name="Group 64" id="64"/>
          <p:cNvGrpSpPr/>
          <p:nvPr/>
        </p:nvGrpSpPr>
        <p:grpSpPr>
          <a:xfrm rot="0">
            <a:off x="948833" y="6343555"/>
            <a:ext cx="8801310" cy="343891"/>
            <a:chOff x="0" y="0"/>
            <a:chExt cx="11735079" cy="458521"/>
          </a:xfrm>
        </p:grpSpPr>
        <p:sp>
          <p:nvSpPr>
            <p:cNvPr name="Freeform 65" id="65"/>
            <p:cNvSpPr/>
            <p:nvPr/>
          </p:nvSpPr>
          <p:spPr>
            <a:xfrm flipH="false" flipV="false" rot="0">
              <a:off x="0" y="0"/>
              <a:ext cx="11735076" cy="458520"/>
            </a:xfrm>
            <a:custGeom>
              <a:avLst/>
              <a:gdLst/>
              <a:ahLst/>
              <a:cxnLst/>
              <a:rect r="r" b="b" t="t" l="l"/>
              <a:pathLst>
                <a:path h="458520" w="11735076">
                  <a:moveTo>
                    <a:pt x="0" y="0"/>
                  </a:moveTo>
                  <a:lnTo>
                    <a:pt x="11735076" y="0"/>
                  </a:lnTo>
                  <a:lnTo>
                    <a:pt x="11735076" y="458520"/>
                  </a:lnTo>
                  <a:lnTo>
                    <a:pt x="0" y="458520"/>
                  </a:lnTo>
                  <a:close/>
                </a:path>
              </a:pathLst>
            </a:custGeom>
            <a:solidFill>
              <a:srgbClr val="000000">
                <a:alpha val="0"/>
              </a:srgbClr>
            </a:solidFill>
            <a:ln w="12700">
              <a:solidFill>
                <a:srgbClr val="000000"/>
              </a:solidFill>
            </a:ln>
          </p:spPr>
        </p:sp>
        <p:sp>
          <p:nvSpPr>
            <p:cNvPr name="TextBox 66" id="66"/>
            <p:cNvSpPr txBox="true"/>
            <p:nvPr/>
          </p:nvSpPr>
          <p:spPr>
            <a:xfrm>
              <a:off x="0" y="-19050"/>
              <a:ext cx="11735079" cy="477571"/>
            </a:xfrm>
            <a:prstGeom prst="rect">
              <a:avLst/>
            </a:prstGeom>
          </p:spPr>
          <p:txBody>
            <a:bodyPr anchor="ctr" rtlCol="false" tIns="0" lIns="0" bIns="0" rIns="0"/>
            <a:lstStyle/>
            <a:p>
              <a:pPr algn="l">
                <a:lnSpc>
                  <a:spcPts val="1641"/>
                </a:lnSpc>
              </a:pPr>
              <a:r>
                <a:rPr lang="en-US" sz="1520">
                  <a:solidFill>
                    <a:srgbClr val="FFFFFF"/>
                  </a:solidFill>
                  <a:latin typeface="Calibri (MS)"/>
                  <a:ea typeface="Calibri (MS)"/>
                  <a:cs typeface="Calibri (MS)"/>
                  <a:sym typeface="Calibri (MS)"/>
                </a:rPr>
                <a:t>Support Departments - Costing &amp; Estimation; Marketing; Finance; HR; IT</a:t>
              </a:r>
            </a:p>
          </p:txBody>
        </p:sp>
      </p:grpSp>
    </p:spTree>
  </p:cSld>
  <p:clrMapOvr>
    <a:masterClrMapping/>
  </p:clrMapOvr>
  <p:transition spd="fast">
    <p:fade/>
  </p:transition>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258942" y="6770599"/>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2"/>
            <a:stretch>
              <a:fillRect l="0" t="0" r="0" b="0"/>
            </a:stretch>
          </a:blipFill>
        </p:spPr>
      </p:sp>
      <p:grpSp>
        <p:nvGrpSpPr>
          <p:cNvPr name="Group 3" id="3"/>
          <p:cNvGrpSpPr/>
          <p:nvPr/>
        </p:nvGrpSpPr>
        <p:grpSpPr>
          <a:xfrm rot="0">
            <a:off x="759209" y="531400"/>
            <a:ext cx="9254776" cy="6063072"/>
            <a:chOff x="0" y="0"/>
            <a:chExt cx="12339701" cy="8084096"/>
          </a:xfrm>
        </p:grpSpPr>
        <p:sp>
          <p:nvSpPr>
            <p:cNvPr name="Freeform 4" id="4"/>
            <p:cNvSpPr/>
            <p:nvPr/>
          </p:nvSpPr>
          <p:spPr>
            <a:xfrm flipH="false" flipV="false" rot="0">
              <a:off x="0" y="0"/>
              <a:ext cx="12339701" cy="8084058"/>
            </a:xfrm>
            <a:custGeom>
              <a:avLst/>
              <a:gdLst/>
              <a:ahLst/>
              <a:cxnLst/>
              <a:rect r="r" b="b" t="t" l="l"/>
              <a:pathLst>
                <a:path h="8084058" w="12339701">
                  <a:moveTo>
                    <a:pt x="0" y="0"/>
                  </a:moveTo>
                  <a:lnTo>
                    <a:pt x="12339701" y="0"/>
                  </a:lnTo>
                  <a:lnTo>
                    <a:pt x="12339701" y="8084058"/>
                  </a:lnTo>
                  <a:lnTo>
                    <a:pt x="0" y="8084058"/>
                  </a:lnTo>
                  <a:close/>
                </a:path>
              </a:pathLst>
            </a:custGeom>
            <a:solidFill>
              <a:srgbClr val="5B9BD5"/>
            </a:solidFill>
            <a:ln w="12700">
              <a:solidFill>
                <a:srgbClr val="000000"/>
              </a:solidFill>
            </a:ln>
          </p:spPr>
        </p:sp>
      </p:grpSp>
      <p:sp>
        <p:nvSpPr>
          <p:cNvPr name="TextBox 5" id="5"/>
          <p:cNvSpPr txBox="true"/>
          <p:nvPr/>
        </p:nvSpPr>
        <p:spPr>
          <a:xfrm rot="0">
            <a:off x="1983353" y="2542156"/>
            <a:ext cx="6806498" cy="2328501"/>
          </a:xfrm>
          <a:prstGeom prst="rect">
            <a:avLst/>
          </a:prstGeom>
        </p:spPr>
        <p:txBody>
          <a:bodyPr anchor="t" rtlCol="false" tIns="0" lIns="0" bIns="0" rIns="0">
            <a:spAutoFit/>
          </a:bodyPr>
          <a:lstStyle/>
          <a:p>
            <a:pPr algn="ctr">
              <a:lnSpc>
                <a:spcPts val="8419"/>
              </a:lnSpc>
            </a:pPr>
            <a:r>
              <a:rPr lang="en-US" sz="7016" b="true">
                <a:solidFill>
                  <a:srgbClr val="FFFFFF"/>
                </a:solidFill>
                <a:latin typeface="Calibri (MS) Bold"/>
                <a:ea typeface="Calibri (MS) Bold"/>
                <a:cs typeface="Calibri (MS) Bold"/>
                <a:sym typeface="Calibri (MS) Bold"/>
              </a:rPr>
              <a:t>FABRICATION</a:t>
            </a:r>
          </a:p>
          <a:p>
            <a:pPr algn="ctr">
              <a:lnSpc>
                <a:spcPts val="8419"/>
              </a:lnSpc>
            </a:pPr>
            <a:r>
              <a:rPr lang="en-US" sz="7016" b="true">
                <a:solidFill>
                  <a:srgbClr val="FFFFFF"/>
                </a:solidFill>
                <a:latin typeface="Calibri (MS) Bold"/>
                <a:ea typeface="Calibri (MS) Bold"/>
                <a:cs typeface="Calibri (MS) Bold"/>
                <a:sym typeface="Calibri (MS) Bold"/>
              </a:rPr>
              <a:t>SHOP</a:t>
            </a:r>
          </a:p>
        </p:txBody>
      </p:sp>
    </p:spTree>
  </p:cSld>
  <p:clrMapOvr>
    <a:masterClrMapping/>
  </p:clrMapOvr>
  <p:transition spd="fast">
    <p:fade/>
  </p:transition>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000259" y="7057844"/>
            <a:ext cx="401003" cy="534667"/>
            <a:chOff x="0" y="0"/>
            <a:chExt cx="534670" cy="712889"/>
          </a:xfrm>
        </p:grpSpPr>
        <p:sp>
          <p:nvSpPr>
            <p:cNvPr name="Freeform 3" id="3"/>
            <p:cNvSpPr/>
            <p:nvPr/>
          </p:nvSpPr>
          <p:spPr>
            <a:xfrm flipH="false" flipV="false" rot="0">
              <a:off x="0" y="0"/>
              <a:ext cx="534670" cy="712851"/>
            </a:xfrm>
            <a:custGeom>
              <a:avLst/>
              <a:gdLst/>
              <a:ahLst/>
              <a:cxnLst/>
              <a:rect r="r" b="b" t="t" l="l"/>
              <a:pathLst>
                <a:path h="712851" w="534670">
                  <a:moveTo>
                    <a:pt x="0" y="356489"/>
                  </a:moveTo>
                  <a:cubicBezTo>
                    <a:pt x="0" y="159639"/>
                    <a:pt x="119634" y="0"/>
                    <a:pt x="267335" y="0"/>
                  </a:cubicBezTo>
                  <a:cubicBezTo>
                    <a:pt x="415036" y="0"/>
                    <a:pt x="534670" y="159639"/>
                    <a:pt x="534670" y="356489"/>
                  </a:cubicBezTo>
                  <a:cubicBezTo>
                    <a:pt x="534670" y="553339"/>
                    <a:pt x="415036" y="712851"/>
                    <a:pt x="267335" y="712851"/>
                  </a:cubicBezTo>
                  <a:cubicBezTo>
                    <a:pt x="119634" y="712851"/>
                    <a:pt x="0" y="553339"/>
                    <a:pt x="0" y="356489"/>
                  </a:cubicBezTo>
                  <a:close/>
                </a:path>
              </a:pathLst>
            </a:custGeom>
            <a:blipFill>
              <a:blip r:embed="rId2"/>
              <a:stretch>
                <a:fillRect l="0" t="0" r="-1610213" b="-806823"/>
              </a:stretch>
            </a:blipFill>
          </p:spPr>
        </p:sp>
      </p:grpSp>
      <p:grpSp>
        <p:nvGrpSpPr>
          <p:cNvPr name="Group 4" id="4"/>
          <p:cNvGrpSpPr/>
          <p:nvPr/>
        </p:nvGrpSpPr>
        <p:grpSpPr>
          <a:xfrm rot="0">
            <a:off x="10021224" y="7085800"/>
            <a:ext cx="359073" cy="478765"/>
            <a:chOff x="0" y="0"/>
            <a:chExt cx="478765" cy="638353"/>
          </a:xfrm>
        </p:grpSpPr>
        <p:sp>
          <p:nvSpPr>
            <p:cNvPr name="Freeform 5" id="5"/>
            <p:cNvSpPr/>
            <p:nvPr/>
          </p:nvSpPr>
          <p:spPr>
            <a:xfrm flipH="false" flipV="false" rot="0">
              <a:off x="0" y="0"/>
              <a:ext cx="486156" cy="641604"/>
            </a:xfrm>
            <a:custGeom>
              <a:avLst/>
              <a:gdLst/>
              <a:ahLst/>
              <a:cxnLst/>
              <a:rect r="r" b="b" t="t" l="l"/>
              <a:pathLst>
                <a:path h="641604" w="486156">
                  <a:moveTo>
                    <a:pt x="0" y="320802"/>
                  </a:moveTo>
                  <a:cubicBezTo>
                    <a:pt x="0" y="146431"/>
                    <a:pt x="106426" y="0"/>
                    <a:pt x="243078" y="0"/>
                  </a:cubicBezTo>
                  <a:lnTo>
                    <a:pt x="243078" y="9906"/>
                  </a:lnTo>
                  <a:lnTo>
                    <a:pt x="243078" y="0"/>
                  </a:lnTo>
                  <a:cubicBezTo>
                    <a:pt x="379857" y="0"/>
                    <a:pt x="486156" y="146431"/>
                    <a:pt x="486156" y="320802"/>
                  </a:cubicBezTo>
                  <a:lnTo>
                    <a:pt x="476250" y="320802"/>
                  </a:lnTo>
                  <a:lnTo>
                    <a:pt x="486156" y="320802"/>
                  </a:lnTo>
                  <a:cubicBezTo>
                    <a:pt x="486156" y="495173"/>
                    <a:pt x="379730" y="641604"/>
                    <a:pt x="243078" y="641604"/>
                  </a:cubicBezTo>
                  <a:lnTo>
                    <a:pt x="243078" y="631698"/>
                  </a:lnTo>
                  <a:lnTo>
                    <a:pt x="243078" y="641604"/>
                  </a:lnTo>
                  <a:cubicBezTo>
                    <a:pt x="106426" y="641604"/>
                    <a:pt x="0" y="495173"/>
                    <a:pt x="0" y="320802"/>
                  </a:cubicBezTo>
                  <a:lnTo>
                    <a:pt x="9906" y="320802"/>
                  </a:lnTo>
                  <a:lnTo>
                    <a:pt x="19812" y="320802"/>
                  </a:lnTo>
                  <a:lnTo>
                    <a:pt x="9906" y="320802"/>
                  </a:lnTo>
                  <a:lnTo>
                    <a:pt x="0" y="320802"/>
                  </a:lnTo>
                  <a:moveTo>
                    <a:pt x="19812" y="320802"/>
                  </a:moveTo>
                  <a:cubicBezTo>
                    <a:pt x="19812" y="326263"/>
                    <a:pt x="15367" y="330708"/>
                    <a:pt x="9906" y="330708"/>
                  </a:cubicBezTo>
                  <a:cubicBezTo>
                    <a:pt x="4445" y="330708"/>
                    <a:pt x="0" y="326263"/>
                    <a:pt x="0" y="320802"/>
                  </a:cubicBezTo>
                  <a:cubicBezTo>
                    <a:pt x="0" y="315341"/>
                    <a:pt x="4445" y="310896"/>
                    <a:pt x="9906" y="310896"/>
                  </a:cubicBezTo>
                  <a:cubicBezTo>
                    <a:pt x="15367" y="310896"/>
                    <a:pt x="19812" y="315341"/>
                    <a:pt x="19812" y="320802"/>
                  </a:cubicBezTo>
                  <a:cubicBezTo>
                    <a:pt x="19812" y="489839"/>
                    <a:pt x="122174" y="621792"/>
                    <a:pt x="243078" y="621792"/>
                  </a:cubicBezTo>
                  <a:cubicBezTo>
                    <a:pt x="363982" y="621792"/>
                    <a:pt x="466344" y="489839"/>
                    <a:pt x="466344" y="320802"/>
                  </a:cubicBezTo>
                  <a:cubicBezTo>
                    <a:pt x="466344" y="151765"/>
                    <a:pt x="363982" y="19812"/>
                    <a:pt x="243078" y="19812"/>
                  </a:cubicBezTo>
                  <a:lnTo>
                    <a:pt x="243078" y="9906"/>
                  </a:lnTo>
                  <a:lnTo>
                    <a:pt x="243078" y="19812"/>
                  </a:lnTo>
                  <a:cubicBezTo>
                    <a:pt x="122174" y="19812"/>
                    <a:pt x="19812" y="151765"/>
                    <a:pt x="19812" y="320802"/>
                  </a:cubicBezTo>
                  <a:close/>
                </a:path>
              </a:pathLst>
            </a:custGeom>
            <a:solidFill>
              <a:srgbClr val="FFFFFF"/>
            </a:solidFill>
            <a:ln w="12700">
              <a:solidFill>
                <a:srgbClr val="000000"/>
              </a:solidFill>
            </a:ln>
          </p:spPr>
        </p:sp>
      </p:grpSp>
      <p:sp>
        <p:nvSpPr>
          <p:cNvPr name="Freeform 6" id="6" descr="DSC08081.JPG"/>
          <p:cNvSpPr/>
          <p:nvPr/>
        </p:nvSpPr>
        <p:spPr>
          <a:xfrm flipH="false" flipV="false" rot="0">
            <a:off x="19" y="1"/>
            <a:ext cx="10693375" cy="7558373"/>
          </a:xfrm>
          <a:custGeom>
            <a:avLst/>
            <a:gdLst/>
            <a:ahLst/>
            <a:cxnLst/>
            <a:rect r="r" b="b" t="t" l="l"/>
            <a:pathLst>
              <a:path h="7558373" w="10693375">
                <a:moveTo>
                  <a:pt x="0" y="0"/>
                </a:moveTo>
                <a:lnTo>
                  <a:pt x="10693375" y="0"/>
                </a:lnTo>
                <a:lnTo>
                  <a:pt x="10693375" y="7558373"/>
                </a:lnTo>
                <a:lnTo>
                  <a:pt x="0" y="7558373"/>
                </a:lnTo>
                <a:lnTo>
                  <a:pt x="0" y="0"/>
                </a:lnTo>
                <a:close/>
              </a:path>
            </a:pathLst>
          </a:custGeom>
          <a:blipFill>
            <a:blip r:embed="rId3"/>
            <a:stretch>
              <a:fillRect l="0" t="-7652" r="1" b="-61168"/>
            </a:stretch>
          </a:blipFill>
        </p:spPr>
      </p:sp>
      <p:grpSp>
        <p:nvGrpSpPr>
          <p:cNvPr name="Group 7" id="7"/>
          <p:cNvGrpSpPr/>
          <p:nvPr/>
        </p:nvGrpSpPr>
        <p:grpSpPr>
          <a:xfrm rot="0">
            <a:off x="863489" y="4260275"/>
            <a:ext cx="8966416" cy="94355"/>
            <a:chOff x="0" y="0"/>
            <a:chExt cx="11955221" cy="125806"/>
          </a:xfrm>
        </p:grpSpPr>
        <p:sp>
          <p:nvSpPr>
            <p:cNvPr name="Freeform 8" id="8"/>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4">
                <a:alphaModFix amt="85000"/>
              </a:blip>
              <a:stretch>
                <a:fillRect l="0" t="0" r="23514" b="-5036226"/>
              </a:stretch>
            </a:blipFill>
          </p:spPr>
        </p:sp>
      </p:grpSp>
      <p:grpSp>
        <p:nvGrpSpPr>
          <p:cNvPr name="Group 9" id="9"/>
          <p:cNvGrpSpPr/>
          <p:nvPr/>
        </p:nvGrpSpPr>
        <p:grpSpPr>
          <a:xfrm rot="0">
            <a:off x="863489" y="4428811"/>
            <a:ext cx="8966416" cy="2430494"/>
            <a:chOff x="0" y="0"/>
            <a:chExt cx="11955221" cy="3240659"/>
          </a:xfrm>
        </p:grpSpPr>
        <p:sp>
          <p:nvSpPr>
            <p:cNvPr name="Freeform 10" id="10"/>
            <p:cNvSpPr/>
            <p:nvPr/>
          </p:nvSpPr>
          <p:spPr>
            <a:xfrm flipH="false" flipV="false" rot="0">
              <a:off x="0" y="0"/>
              <a:ext cx="11955272" cy="3240659"/>
            </a:xfrm>
            <a:custGeom>
              <a:avLst/>
              <a:gdLst/>
              <a:ahLst/>
              <a:cxnLst/>
              <a:rect r="r" b="b" t="t" l="l"/>
              <a:pathLst>
                <a:path h="3240659" w="11955272">
                  <a:moveTo>
                    <a:pt x="0" y="0"/>
                  </a:moveTo>
                  <a:lnTo>
                    <a:pt x="11955272" y="0"/>
                  </a:lnTo>
                  <a:lnTo>
                    <a:pt x="11955272" y="3240659"/>
                  </a:lnTo>
                  <a:lnTo>
                    <a:pt x="0" y="3240659"/>
                  </a:lnTo>
                  <a:close/>
                </a:path>
              </a:pathLst>
            </a:custGeom>
            <a:blipFill>
              <a:blip r:embed="rId4">
                <a:alphaModFix amt="95000"/>
              </a:blip>
              <a:stretch>
                <a:fillRect l="0" t="0" r="23514" b="-99474"/>
              </a:stretch>
            </a:blipFill>
          </p:spPr>
        </p:sp>
      </p:grpSp>
      <p:grpSp>
        <p:nvGrpSpPr>
          <p:cNvPr name="Group 11" id="11"/>
          <p:cNvGrpSpPr/>
          <p:nvPr/>
        </p:nvGrpSpPr>
        <p:grpSpPr>
          <a:xfrm rot="0">
            <a:off x="1127455" y="4639847"/>
            <a:ext cx="3985184" cy="2066573"/>
            <a:chOff x="0" y="0"/>
            <a:chExt cx="5313578" cy="2755430"/>
          </a:xfrm>
        </p:grpSpPr>
        <p:sp>
          <p:nvSpPr>
            <p:cNvPr name="Freeform 12" id="12"/>
            <p:cNvSpPr/>
            <p:nvPr/>
          </p:nvSpPr>
          <p:spPr>
            <a:xfrm flipH="false" flipV="false" rot="0">
              <a:off x="0" y="0"/>
              <a:ext cx="5313585" cy="2755431"/>
            </a:xfrm>
            <a:custGeom>
              <a:avLst/>
              <a:gdLst/>
              <a:ahLst/>
              <a:cxnLst/>
              <a:rect r="r" b="b" t="t" l="l"/>
              <a:pathLst>
                <a:path h="2755431" w="5313585">
                  <a:moveTo>
                    <a:pt x="0" y="0"/>
                  </a:moveTo>
                  <a:lnTo>
                    <a:pt x="5313585" y="0"/>
                  </a:lnTo>
                  <a:lnTo>
                    <a:pt x="5313585" y="2755431"/>
                  </a:lnTo>
                  <a:lnTo>
                    <a:pt x="0" y="2755431"/>
                  </a:lnTo>
                  <a:close/>
                </a:path>
              </a:pathLst>
            </a:custGeom>
            <a:solidFill>
              <a:srgbClr val="000000">
                <a:alpha val="0"/>
              </a:srgbClr>
            </a:solidFill>
            <a:ln w="12700">
              <a:solidFill>
                <a:srgbClr val="000000"/>
              </a:solidFill>
            </a:ln>
          </p:spPr>
        </p:sp>
        <p:sp>
          <p:nvSpPr>
            <p:cNvPr name="TextBox 13" id="13"/>
            <p:cNvSpPr txBox="true"/>
            <p:nvPr/>
          </p:nvSpPr>
          <p:spPr>
            <a:xfrm>
              <a:off x="0" y="57150"/>
              <a:ext cx="5313578" cy="2698280"/>
            </a:xfrm>
            <a:prstGeom prst="rect">
              <a:avLst/>
            </a:prstGeom>
          </p:spPr>
          <p:txBody>
            <a:bodyPr anchor="ctr" rtlCol="false" tIns="0" lIns="0" bIns="0" rIns="0"/>
            <a:lstStyle/>
            <a:p>
              <a:pPr algn="r">
                <a:lnSpc>
                  <a:spcPts val="4799"/>
                </a:lnSpc>
              </a:pPr>
              <a:r>
                <a:rPr lang="en-US" b="true" sz="4443" spc="-27">
                  <a:solidFill>
                    <a:srgbClr val="000000"/>
                  </a:solidFill>
                  <a:latin typeface="TT Rounds Condensed Bold"/>
                  <a:ea typeface="TT Rounds Condensed Bold"/>
                  <a:cs typeface="TT Rounds Condensed Bold"/>
                  <a:sym typeface="TT Rounds Condensed Bold"/>
                </a:rPr>
                <a:t>AMADA PEGA-357 PUNCHING MACHINE</a:t>
              </a:r>
            </a:p>
          </p:txBody>
        </p:sp>
      </p:grpSp>
      <p:grpSp>
        <p:nvGrpSpPr>
          <p:cNvPr name="Group 14" id="14"/>
          <p:cNvGrpSpPr/>
          <p:nvPr/>
        </p:nvGrpSpPr>
        <p:grpSpPr>
          <a:xfrm rot="0">
            <a:off x="5453634" y="4649648"/>
            <a:ext cx="4121610" cy="2066573"/>
            <a:chOff x="0" y="0"/>
            <a:chExt cx="5495480" cy="2755430"/>
          </a:xfrm>
        </p:grpSpPr>
        <p:sp>
          <p:nvSpPr>
            <p:cNvPr name="Freeform 15" id="15"/>
            <p:cNvSpPr/>
            <p:nvPr/>
          </p:nvSpPr>
          <p:spPr>
            <a:xfrm flipH="false" flipV="false" rot="0">
              <a:off x="0" y="0"/>
              <a:ext cx="5495477" cy="2755431"/>
            </a:xfrm>
            <a:custGeom>
              <a:avLst/>
              <a:gdLst/>
              <a:ahLst/>
              <a:cxnLst/>
              <a:rect r="r" b="b" t="t" l="l"/>
              <a:pathLst>
                <a:path h="2755431" w="5495477">
                  <a:moveTo>
                    <a:pt x="0" y="0"/>
                  </a:moveTo>
                  <a:lnTo>
                    <a:pt x="5495477" y="0"/>
                  </a:lnTo>
                  <a:lnTo>
                    <a:pt x="5495477" y="2755431"/>
                  </a:lnTo>
                  <a:lnTo>
                    <a:pt x="0" y="2755431"/>
                  </a:lnTo>
                  <a:close/>
                </a:path>
              </a:pathLst>
            </a:custGeom>
            <a:solidFill>
              <a:srgbClr val="000000">
                <a:alpha val="0"/>
              </a:srgbClr>
            </a:solidFill>
            <a:ln w="12700">
              <a:solidFill>
                <a:srgbClr val="000000"/>
              </a:solidFill>
            </a:ln>
          </p:spPr>
        </p:sp>
        <p:sp>
          <p:nvSpPr>
            <p:cNvPr name="TextBox 16" id="16"/>
            <p:cNvSpPr txBox="true"/>
            <p:nvPr/>
          </p:nvSpPr>
          <p:spPr>
            <a:xfrm>
              <a:off x="0" y="-9525"/>
              <a:ext cx="5495480" cy="2764955"/>
            </a:xfrm>
            <a:prstGeom prst="rect">
              <a:avLst/>
            </a:prstGeom>
          </p:spPr>
          <p:txBody>
            <a:bodyPr anchor="ctr" rtlCol="false" tIns="0" lIns="0" bIns="0" rIns="0"/>
            <a:lstStyle/>
            <a:p>
              <a:pPr algn="l" marL="33633" indent="-16817" lvl="1">
                <a:lnSpc>
                  <a:spcPts val="1894"/>
                </a:lnSpc>
                <a:buFont typeface="Arial"/>
                <a:buChar char="•"/>
              </a:pPr>
              <a:r>
                <a:rPr lang="en-US" sz="1754">
                  <a:solidFill>
                    <a:srgbClr val="000000"/>
                  </a:solidFill>
                  <a:latin typeface="Calibri (MS)"/>
                  <a:ea typeface="Calibri (MS)"/>
                  <a:cs typeface="Calibri (MS)"/>
                  <a:sym typeface="Calibri (MS)"/>
                </a:rPr>
                <a:t>CAPACITY – 30 TON</a:t>
              </a:r>
            </a:p>
            <a:p>
              <a:pPr algn="l" marL="33633" indent="-16817" lvl="1">
                <a:lnSpc>
                  <a:spcPts val="1894"/>
                </a:lnSpc>
                <a:buFont typeface="Arial"/>
                <a:buChar char="•"/>
              </a:pPr>
              <a:r>
                <a:rPr lang="en-US" sz="1754">
                  <a:solidFill>
                    <a:srgbClr val="000000"/>
                  </a:solidFill>
                  <a:latin typeface="Calibri (MS)"/>
                  <a:ea typeface="Calibri (MS)"/>
                  <a:cs typeface="Calibri (MS)"/>
                  <a:sym typeface="Calibri (MS)"/>
                </a:rPr>
                <a:t>NO. OF STATIONS- 44</a:t>
              </a:r>
            </a:p>
            <a:p>
              <a:pPr algn="l" marL="33633" indent="-16817" lvl="1">
                <a:lnSpc>
                  <a:spcPts val="1894"/>
                </a:lnSpc>
                <a:buFont typeface="Arial"/>
                <a:buChar char="•"/>
              </a:pPr>
              <a:r>
                <a:rPr lang="en-US" sz="1754">
                  <a:solidFill>
                    <a:srgbClr val="000000"/>
                  </a:solidFill>
                  <a:latin typeface="Calibri (MS)"/>
                  <a:ea typeface="Calibri (MS)"/>
                  <a:cs typeface="Calibri (MS)"/>
                  <a:sym typeface="Calibri (MS)"/>
                </a:rPr>
                <a:t>WORKABLE MAX. SHEET SIZE- 1270x 4000MM</a:t>
              </a:r>
            </a:p>
            <a:p>
              <a:pPr algn="l" marL="33633" indent="-16817" lvl="1">
                <a:lnSpc>
                  <a:spcPts val="1894"/>
                </a:lnSpc>
                <a:buFont typeface="Arial"/>
                <a:buChar char="•"/>
              </a:pPr>
              <a:r>
                <a:rPr lang="en-US" sz="1754">
                  <a:solidFill>
                    <a:srgbClr val="000000"/>
                  </a:solidFill>
                  <a:latin typeface="Calibri (MS)"/>
                  <a:ea typeface="Calibri (MS)"/>
                  <a:cs typeface="Calibri (MS)"/>
                  <a:sym typeface="Calibri (MS)"/>
                </a:rPr>
                <a:t>MAX. MATERIAL THICKNESS- 6.5MM &amp; WEIGHT – 100 KG</a:t>
              </a:r>
            </a:p>
          </p:txBody>
        </p:sp>
      </p:grpSp>
      <p:grpSp>
        <p:nvGrpSpPr>
          <p:cNvPr name="Group 17" id="17"/>
          <p:cNvGrpSpPr/>
          <p:nvPr/>
        </p:nvGrpSpPr>
        <p:grpSpPr>
          <a:xfrm rot="0">
            <a:off x="863489" y="6939715"/>
            <a:ext cx="8966416" cy="94355"/>
            <a:chOff x="0" y="0"/>
            <a:chExt cx="11955221" cy="125806"/>
          </a:xfrm>
        </p:grpSpPr>
        <p:sp>
          <p:nvSpPr>
            <p:cNvPr name="Freeform 18" id="18"/>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4">
                <a:alphaModFix amt="85000"/>
              </a:blip>
              <a:stretch>
                <a:fillRect l="0" t="0" r="23514" b="-5036226"/>
              </a:stretch>
            </a:blipFill>
          </p:spPr>
        </p:sp>
      </p:grpSp>
      <p:grpSp>
        <p:nvGrpSpPr>
          <p:cNvPr name="Group 19" id="19"/>
          <p:cNvGrpSpPr/>
          <p:nvPr/>
        </p:nvGrpSpPr>
        <p:grpSpPr>
          <a:xfrm rot="0">
            <a:off x="10000259" y="7057844"/>
            <a:ext cx="401003" cy="534667"/>
            <a:chOff x="0" y="0"/>
            <a:chExt cx="534670" cy="712889"/>
          </a:xfrm>
        </p:grpSpPr>
        <p:sp>
          <p:nvSpPr>
            <p:cNvPr name="Freeform 20" id="20"/>
            <p:cNvSpPr/>
            <p:nvPr/>
          </p:nvSpPr>
          <p:spPr>
            <a:xfrm flipH="false" flipV="false" rot="0">
              <a:off x="0" y="0"/>
              <a:ext cx="534670" cy="712851"/>
            </a:xfrm>
            <a:custGeom>
              <a:avLst/>
              <a:gdLst/>
              <a:ahLst/>
              <a:cxnLst/>
              <a:rect r="r" b="b" t="t" l="l"/>
              <a:pathLst>
                <a:path h="712851" w="534670">
                  <a:moveTo>
                    <a:pt x="0" y="356489"/>
                  </a:moveTo>
                  <a:cubicBezTo>
                    <a:pt x="0" y="159639"/>
                    <a:pt x="119634" y="0"/>
                    <a:pt x="267335" y="0"/>
                  </a:cubicBezTo>
                  <a:cubicBezTo>
                    <a:pt x="415036" y="0"/>
                    <a:pt x="534670" y="159639"/>
                    <a:pt x="534670" y="356489"/>
                  </a:cubicBezTo>
                  <a:cubicBezTo>
                    <a:pt x="534670" y="553339"/>
                    <a:pt x="415036" y="712851"/>
                    <a:pt x="267335" y="712851"/>
                  </a:cubicBezTo>
                  <a:cubicBezTo>
                    <a:pt x="119634" y="712851"/>
                    <a:pt x="0" y="553339"/>
                    <a:pt x="0" y="356489"/>
                  </a:cubicBezTo>
                  <a:close/>
                </a:path>
              </a:pathLst>
            </a:custGeom>
            <a:blipFill>
              <a:blip r:embed="rId2"/>
              <a:stretch>
                <a:fillRect l="0" t="0" r="-1610213" b="-806823"/>
              </a:stretch>
            </a:blipFill>
          </p:spPr>
        </p:sp>
      </p:grpSp>
      <p:grpSp>
        <p:nvGrpSpPr>
          <p:cNvPr name="Group 21" id="21"/>
          <p:cNvGrpSpPr/>
          <p:nvPr/>
        </p:nvGrpSpPr>
        <p:grpSpPr>
          <a:xfrm rot="0">
            <a:off x="10018443" y="7084562"/>
            <a:ext cx="364646" cy="481241"/>
            <a:chOff x="0" y="0"/>
            <a:chExt cx="486194" cy="641655"/>
          </a:xfrm>
        </p:grpSpPr>
        <p:sp>
          <p:nvSpPr>
            <p:cNvPr name="Freeform 22" id="22"/>
            <p:cNvSpPr/>
            <p:nvPr/>
          </p:nvSpPr>
          <p:spPr>
            <a:xfrm flipH="false" flipV="false" rot="0">
              <a:off x="0" y="0"/>
              <a:ext cx="486156" cy="641604"/>
            </a:xfrm>
            <a:custGeom>
              <a:avLst/>
              <a:gdLst/>
              <a:ahLst/>
              <a:cxnLst/>
              <a:rect r="r" b="b" t="t" l="l"/>
              <a:pathLst>
                <a:path h="641604" w="486156">
                  <a:moveTo>
                    <a:pt x="0" y="320802"/>
                  </a:moveTo>
                  <a:cubicBezTo>
                    <a:pt x="0" y="146431"/>
                    <a:pt x="106426" y="0"/>
                    <a:pt x="243078" y="0"/>
                  </a:cubicBezTo>
                  <a:cubicBezTo>
                    <a:pt x="379730" y="0"/>
                    <a:pt x="486156" y="146431"/>
                    <a:pt x="486156" y="320802"/>
                  </a:cubicBezTo>
                  <a:lnTo>
                    <a:pt x="476250" y="320802"/>
                  </a:lnTo>
                  <a:lnTo>
                    <a:pt x="486156" y="320802"/>
                  </a:lnTo>
                  <a:cubicBezTo>
                    <a:pt x="486156" y="495173"/>
                    <a:pt x="379730" y="641604"/>
                    <a:pt x="243078" y="641604"/>
                  </a:cubicBezTo>
                  <a:lnTo>
                    <a:pt x="243078" y="631698"/>
                  </a:lnTo>
                  <a:lnTo>
                    <a:pt x="243078" y="641604"/>
                  </a:lnTo>
                  <a:cubicBezTo>
                    <a:pt x="106426" y="641604"/>
                    <a:pt x="0" y="495173"/>
                    <a:pt x="0" y="320802"/>
                  </a:cubicBezTo>
                  <a:lnTo>
                    <a:pt x="9906" y="320802"/>
                  </a:lnTo>
                  <a:lnTo>
                    <a:pt x="19812" y="320802"/>
                  </a:lnTo>
                  <a:lnTo>
                    <a:pt x="9906" y="320802"/>
                  </a:lnTo>
                  <a:lnTo>
                    <a:pt x="0" y="320802"/>
                  </a:lnTo>
                  <a:moveTo>
                    <a:pt x="19812" y="320802"/>
                  </a:moveTo>
                  <a:cubicBezTo>
                    <a:pt x="19812" y="326263"/>
                    <a:pt x="15367" y="330708"/>
                    <a:pt x="9906" y="330708"/>
                  </a:cubicBezTo>
                  <a:cubicBezTo>
                    <a:pt x="4445" y="330708"/>
                    <a:pt x="0" y="326263"/>
                    <a:pt x="0" y="320802"/>
                  </a:cubicBezTo>
                  <a:cubicBezTo>
                    <a:pt x="0" y="315341"/>
                    <a:pt x="4445" y="310896"/>
                    <a:pt x="9906" y="310896"/>
                  </a:cubicBezTo>
                  <a:cubicBezTo>
                    <a:pt x="15367" y="310896"/>
                    <a:pt x="19812" y="315341"/>
                    <a:pt x="19812" y="320802"/>
                  </a:cubicBezTo>
                  <a:cubicBezTo>
                    <a:pt x="19812" y="489839"/>
                    <a:pt x="122174" y="621792"/>
                    <a:pt x="243078" y="621792"/>
                  </a:cubicBezTo>
                  <a:cubicBezTo>
                    <a:pt x="363982" y="621792"/>
                    <a:pt x="466344" y="489839"/>
                    <a:pt x="466344" y="320802"/>
                  </a:cubicBezTo>
                  <a:cubicBezTo>
                    <a:pt x="466344" y="151765"/>
                    <a:pt x="363982" y="19812"/>
                    <a:pt x="243078" y="19812"/>
                  </a:cubicBezTo>
                  <a:lnTo>
                    <a:pt x="243078" y="9906"/>
                  </a:lnTo>
                  <a:lnTo>
                    <a:pt x="243078" y="19812"/>
                  </a:lnTo>
                  <a:cubicBezTo>
                    <a:pt x="122174" y="19812"/>
                    <a:pt x="19812" y="151765"/>
                    <a:pt x="19812" y="320802"/>
                  </a:cubicBezTo>
                  <a:close/>
                </a:path>
              </a:pathLst>
            </a:custGeom>
            <a:solidFill>
              <a:srgbClr val="FFFFFF"/>
            </a:solidFill>
            <a:ln w="12700">
              <a:solidFill>
                <a:srgbClr val="000000"/>
              </a:solidFill>
            </a:ln>
          </p:spPr>
        </p:sp>
      </p:grpSp>
      <p:sp>
        <p:nvSpPr>
          <p:cNvPr name="Freeform 23" id="23"/>
          <p:cNvSpPr/>
          <p:nvPr/>
        </p:nvSpPr>
        <p:spPr>
          <a:xfrm flipH="false" flipV="false" rot="0">
            <a:off x="8654034" y="0"/>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5"/>
            <a:stretch>
              <a:fillRect l="0" t="0" r="0" b="0"/>
            </a:stretch>
          </a:blipFill>
        </p:spPr>
      </p:sp>
    </p:spTree>
  </p:cSld>
  <p:clrMapOvr>
    <a:masterClrMapping/>
  </p:clrMapOvr>
  <p:transition spd="fast">
    <p:fade/>
  </p:transition>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000259" y="7057844"/>
            <a:ext cx="401003" cy="534667"/>
            <a:chOff x="0" y="0"/>
            <a:chExt cx="534670" cy="712889"/>
          </a:xfrm>
        </p:grpSpPr>
        <p:sp>
          <p:nvSpPr>
            <p:cNvPr name="Freeform 3" id="3"/>
            <p:cNvSpPr/>
            <p:nvPr/>
          </p:nvSpPr>
          <p:spPr>
            <a:xfrm flipH="false" flipV="false" rot="0">
              <a:off x="0" y="0"/>
              <a:ext cx="534670" cy="712851"/>
            </a:xfrm>
            <a:custGeom>
              <a:avLst/>
              <a:gdLst/>
              <a:ahLst/>
              <a:cxnLst/>
              <a:rect r="r" b="b" t="t" l="l"/>
              <a:pathLst>
                <a:path h="712851" w="534670">
                  <a:moveTo>
                    <a:pt x="0" y="356489"/>
                  </a:moveTo>
                  <a:cubicBezTo>
                    <a:pt x="0" y="159639"/>
                    <a:pt x="119634" y="0"/>
                    <a:pt x="267335" y="0"/>
                  </a:cubicBezTo>
                  <a:cubicBezTo>
                    <a:pt x="415036" y="0"/>
                    <a:pt x="534670" y="159639"/>
                    <a:pt x="534670" y="356489"/>
                  </a:cubicBezTo>
                  <a:cubicBezTo>
                    <a:pt x="534670" y="553339"/>
                    <a:pt x="415036" y="712851"/>
                    <a:pt x="267335" y="712851"/>
                  </a:cubicBezTo>
                  <a:cubicBezTo>
                    <a:pt x="119634" y="712851"/>
                    <a:pt x="0" y="553339"/>
                    <a:pt x="0" y="356489"/>
                  </a:cubicBezTo>
                  <a:close/>
                </a:path>
              </a:pathLst>
            </a:custGeom>
            <a:blipFill>
              <a:blip r:embed="rId2"/>
              <a:stretch>
                <a:fillRect l="0" t="0" r="-1610213" b="-806823"/>
              </a:stretch>
            </a:blipFill>
          </p:spPr>
        </p:sp>
      </p:grpSp>
      <p:grpSp>
        <p:nvGrpSpPr>
          <p:cNvPr name="Group 4" id="4"/>
          <p:cNvGrpSpPr/>
          <p:nvPr/>
        </p:nvGrpSpPr>
        <p:grpSpPr>
          <a:xfrm rot="0">
            <a:off x="10021224" y="7085800"/>
            <a:ext cx="359073" cy="478765"/>
            <a:chOff x="0" y="0"/>
            <a:chExt cx="478765" cy="638353"/>
          </a:xfrm>
        </p:grpSpPr>
        <p:sp>
          <p:nvSpPr>
            <p:cNvPr name="Freeform 5" id="5"/>
            <p:cNvSpPr/>
            <p:nvPr/>
          </p:nvSpPr>
          <p:spPr>
            <a:xfrm flipH="false" flipV="false" rot="0">
              <a:off x="0" y="0"/>
              <a:ext cx="486156" cy="641604"/>
            </a:xfrm>
            <a:custGeom>
              <a:avLst/>
              <a:gdLst/>
              <a:ahLst/>
              <a:cxnLst/>
              <a:rect r="r" b="b" t="t" l="l"/>
              <a:pathLst>
                <a:path h="641604" w="486156">
                  <a:moveTo>
                    <a:pt x="0" y="320802"/>
                  </a:moveTo>
                  <a:cubicBezTo>
                    <a:pt x="0" y="146431"/>
                    <a:pt x="106426" y="0"/>
                    <a:pt x="243078" y="0"/>
                  </a:cubicBezTo>
                  <a:lnTo>
                    <a:pt x="243078" y="9906"/>
                  </a:lnTo>
                  <a:lnTo>
                    <a:pt x="243078" y="0"/>
                  </a:lnTo>
                  <a:cubicBezTo>
                    <a:pt x="379857" y="0"/>
                    <a:pt x="486156" y="146431"/>
                    <a:pt x="486156" y="320802"/>
                  </a:cubicBezTo>
                  <a:lnTo>
                    <a:pt x="476250" y="320802"/>
                  </a:lnTo>
                  <a:lnTo>
                    <a:pt x="486156" y="320802"/>
                  </a:lnTo>
                  <a:cubicBezTo>
                    <a:pt x="486156" y="495173"/>
                    <a:pt x="379730" y="641604"/>
                    <a:pt x="243078" y="641604"/>
                  </a:cubicBezTo>
                  <a:lnTo>
                    <a:pt x="243078" y="631698"/>
                  </a:lnTo>
                  <a:lnTo>
                    <a:pt x="243078" y="641604"/>
                  </a:lnTo>
                  <a:cubicBezTo>
                    <a:pt x="106426" y="641604"/>
                    <a:pt x="0" y="495173"/>
                    <a:pt x="0" y="320802"/>
                  </a:cubicBezTo>
                  <a:lnTo>
                    <a:pt x="9906" y="320802"/>
                  </a:lnTo>
                  <a:lnTo>
                    <a:pt x="19812" y="320802"/>
                  </a:lnTo>
                  <a:lnTo>
                    <a:pt x="9906" y="320802"/>
                  </a:lnTo>
                  <a:lnTo>
                    <a:pt x="0" y="320802"/>
                  </a:lnTo>
                  <a:moveTo>
                    <a:pt x="19812" y="320802"/>
                  </a:moveTo>
                  <a:cubicBezTo>
                    <a:pt x="19812" y="326263"/>
                    <a:pt x="15367" y="330708"/>
                    <a:pt x="9906" y="330708"/>
                  </a:cubicBezTo>
                  <a:cubicBezTo>
                    <a:pt x="4445" y="330708"/>
                    <a:pt x="0" y="326263"/>
                    <a:pt x="0" y="320802"/>
                  </a:cubicBezTo>
                  <a:cubicBezTo>
                    <a:pt x="0" y="315341"/>
                    <a:pt x="4445" y="310896"/>
                    <a:pt x="9906" y="310896"/>
                  </a:cubicBezTo>
                  <a:cubicBezTo>
                    <a:pt x="15367" y="310896"/>
                    <a:pt x="19812" y="315341"/>
                    <a:pt x="19812" y="320802"/>
                  </a:cubicBezTo>
                  <a:cubicBezTo>
                    <a:pt x="19812" y="489839"/>
                    <a:pt x="122174" y="621792"/>
                    <a:pt x="243078" y="621792"/>
                  </a:cubicBezTo>
                  <a:cubicBezTo>
                    <a:pt x="363982" y="621792"/>
                    <a:pt x="466344" y="489839"/>
                    <a:pt x="466344" y="320802"/>
                  </a:cubicBezTo>
                  <a:cubicBezTo>
                    <a:pt x="466344" y="151765"/>
                    <a:pt x="363982" y="19812"/>
                    <a:pt x="243078" y="19812"/>
                  </a:cubicBezTo>
                  <a:lnTo>
                    <a:pt x="243078" y="9906"/>
                  </a:lnTo>
                  <a:lnTo>
                    <a:pt x="243078" y="19812"/>
                  </a:lnTo>
                  <a:cubicBezTo>
                    <a:pt x="122174" y="19812"/>
                    <a:pt x="19812" y="151765"/>
                    <a:pt x="19812" y="320802"/>
                  </a:cubicBezTo>
                  <a:close/>
                </a:path>
              </a:pathLst>
            </a:custGeom>
            <a:solidFill>
              <a:srgbClr val="FFFFFF"/>
            </a:solidFill>
            <a:ln w="12700">
              <a:solidFill>
                <a:srgbClr val="000000"/>
              </a:solidFill>
            </a:ln>
          </p:spPr>
        </p:sp>
      </p:grpSp>
      <p:sp>
        <p:nvSpPr>
          <p:cNvPr name="Freeform 6" id="6" descr="DSC08081.JPG"/>
          <p:cNvSpPr/>
          <p:nvPr/>
        </p:nvSpPr>
        <p:spPr>
          <a:xfrm flipH="false" flipV="false" rot="0">
            <a:off x="19" y="1"/>
            <a:ext cx="10693375" cy="7558373"/>
          </a:xfrm>
          <a:custGeom>
            <a:avLst/>
            <a:gdLst/>
            <a:ahLst/>
            <a:cxnLst/>
            <a:rect r="r" b="b" t="t" l="l"/>
            <a:pathLst>
              <a:path h="7558373" w="10693375">
                <a:moveTo>
                  <a:pt x="0" y="0"/>
                </a:moveTo>
                <a:lnTo>
                  <a:pt x="10693375" y="0"/>
                </a:lnTo>
                <a:lnTo>
                  <a:pt x="10693375" y="7558373"/>
                </a:lnTo>
                <a:lnTo>
                  <a:pt x="0" y="7558373"/>
                </a:lnTo>
                <a:lnTo>
                  <a:pt x="0" y="0"/>
                </a:lnTo>
                <a:close/>
              </a:path>
            </a:pathLst>
          </a:custGeom>
          <a:blipFill>
            <a:blip r:embed="rId3"/>
            <a:stretch>
              <a:fillRect l="0" t="0" r="0" b="-6107"/>
            </a:stretch>
          </a:blipFill>
        </p:spPr>
      </p:sp>
      <p:grpSp>
        <p:nvGrpSpPr>
          <p:cNvPr name="Group 7" id="7"/>
          <p:cNvGrpSpPr/>
          <p:nvPr/>
        </p:nvGrpSpPr>
        <p:grpSpPr>
          <a:xfrm rot="0">
            <a:off x="863489" y="4260275"/>
            <a:ext cx="8966416" cy="94355"/>
            <a:chOff x="0" y="0"/>
            <a:chExt cx="11955221" cy="125806"/>
          </a:xfrm>
        </p:grpSpPr>
        <p:sp>
          <p:nvSpPr>
            <p:cNvPr name="Freeform 8" id="8"/>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4">
                <a:alphaModFix amt="85000"/>
              </a:blip>
              <a:stretch>
                <a:fillRect l="0" t="0" r="23514" b="-5036226"/>
              </a:stretch>
            </a:blipFill>
          </p:spPr>
        </p:sp>
      </p:grpSp>
      <p:grpSp>
        <p:nvGrpSpPr>
          <p:cNvPr name="Group 9" id="9"/>
          <p:cNvGrpSpPr/>
          <p:nvPr/>
        </p:nvGrpSpPr>
        <p:grpSpPr>
          <a:xfrm rot="0">
            <a:off x="863489" y="4428811"/>
            <a:ext cx="8966416" cy="2430494"/>
            <a:chOff x="0" y="0"/>
            <a:chExt cx="11955221" cy="3240659"/>
          </a:xfrm>
        </p:grpSpPr>
        <p:sp>
          <p:nvSpPr>
            <p:cNvPr name="Freeform 10" id="10"/>
            <p:cNvSpPr/>
            <p:nvPr/>
          </p:nvSpPr>
          <p:spPr>
            <a:xfrm flipH="false" flipV="false" rot="0">
              <a:off x="0" y="0"/>
              <a:ext cx="11955272" cy="3240659"/>
            </a:xfrm>
            <a:custGeom>
              <a:avLst/>
              <a:gdLst/>
              <a:ahLst/>
              <a:cxnLst/>
              <a:rect r="r" b="b" t="t" l="l"/>
              <a:pathLst>
                <a:path h="3240659" w="11955272">
                  <a:moveTo>
                    <a:pt x="0" y="0"/>
                  </a:moveTo>
                  <a:lnTo>
                    <a:pt x="11955272" y="0"/>
                  </a:lnTo>
                  <a:lnTo>
                    <a:pt x="11955272" y="3240659"/>
                  </a:lnTo>
                  <a:lnTo>
                    <a:pt x="0" y="3240659"/>
                  </a:lnTo>
                  <a:close/>
                </a:path>
              </a:pathLst>
            </a:custGeom>
            <a:blipFill>
              <a:blip r:embed="rId4">
                <a:alphaModFix amt="95000"/>
              </a:blip>
              <a:stretch>
                <a:fillRect l="0" t="0" r="23514" b="-99474"/>
              </a:stretch>
            </a:blipFill>
          </p:spPr>
        </p:sp>
      </p:grpSp>
      <p:grpSp>
        <p:nvGrpSpPr>
          <p:cNvPr name="Group 11" id="11"/>
          <p:cNvGrpSpPr/>
          <p:nvPr/>
        </p:nvGrpSpPr>
        <p:grpSpPr>
          <a:xfrm rot="0">
            <a:off x="1127455" y="4639847"/>
            <a:ext cx="3985184" cy="2066573"/>
            <a:chOff x="0" y="0"/>
            <a:chExt cx="5313578" cy="2755430"/>
          </a:xfrm>
        </p:grpSpPr>
        <p:sp>
          <p:nvSpPr>
            <p:cNvPr name="Freeform 12" id="12"/>
            <p:cNvSpPr/>
            <p:nvPr/>
          </p:nvSpPr>
          <p:spPr>
            <a:xfrm flipH="false" flipV="false" rot="0">
              <a:off x="0" y="0"/>
              <a:ext cx="5313585" cy="2755431"/>
            </a:xfrm>
            <a:custGeom>
              <a:avLst/>
              <a:gdLst/>
              <a:ahLst/>
              <a:cxnLst/>
              <a:rect r="r" b="b" t="t" l="l"/>
              <a:pathLst>
                <a:path h="2755431" w="5313585">
                  <a:moveTo>
                    <a:pt x="0" y="0"/>
                  </a:moveTo>
                  <a:lnTo>
                    <a:pt x="5313585" y="0"/>
                  </a:lnTo>
                  <a:lnTo>
                    <a:pt x="5313585" y="2755431"/>
                  </a:lnTo>
                  <a:lnTo>
                    <a:pt x="0" y="2755431"/>
                  </a:lnTo>
                  <a:close/>
                </a:path>
              </a:pathLst>
            </a:custGeom>
            <a:solidFill>
              <a:srgbClr val="000000">
                <a:alpha val="0"/>
              </a:srgbClr>
            </a:solidFill>
            <a:ln w="12700">
              <a:solidFill>
                <a:srgbClr val="000000"/>
              </a:solidFill>
            </a:ln>
          </p:spPr>
        </p:sp>
        <p:sp>
          <p:nvSpPr>
            <p:cNvPr name="TextBox 13" id="13"/>
            <p:cNvSpPr txBox="true"/>
            <p:nvPr/>
          </p:nvSpPr>
          <p:spPr>
            <a:xfrm>
              <a:off x="0" y="57150"/>
              <a:ext cx="5313578" cy="2698280"/>
            </a:xfrm>
            <a:prstGeom prst="rect">
              <a:avLst/>
            </a:prstGeom>
          </p:spPr>
          <p:txBody>
            <a:bodyPr anchor="ctr" rtlCol="false" tIns="0" lIns="0" bIns="0" rIns="0"/>
            <a:lstStyle/>
            <a:p>
              <a:pPr algn="r">
                <a:lnSpc>
                  <a:spcPts val="4799"/>
                </a:lnSpc>
              </a:pPr>
              <a:r>
                <a:rPr lang="en-US" b="true" sz="4443" spc="-27">
                  <a:solidFill>
                    <a:srgbClr val="000000"/>
                  </a:solidFill>
                  <a:latin typeface="TT Rounds Condensed Bold"/>
                  <a:ea typeface="TT Rounds Condensed Bold"/>
                  <a:cs typeface="TT Rounds Condensed Bold"/>
                  <a:sym typeface="TT Rounds Condensed Bold"/>
                </a:rPr>
                <a:t>AMADA PEGA-358 PUNCHING MACHINE</a:t>
              </a:r>
            </a:p>
          </p:txBody>
        </p:sp>
      </p:grpSp>
      <p:grpSp>
        <p:nvGrpSpPr>
          <p:cNvPr name="Group 14" id="14"/>
          <p:cNvGrpSpPr/>
          <p:nvPr/>
        </p:nvGrpSpPr>
        <p:grpSpPr>
          <a:xfrm rot="0">
            <a:off x="5453634" y="4649648"/>
            <a:ext cx="4121610" cy="2066573"/>
            <a:chOff x="0" y="0"/>
            <a:chExt cx="5495480" cy="2755430"/>
          </a:xfrm>
        </p:grpSpPr>
        <p:sp>
          <p:nvSpPr>
            <p:cNvPr name="Freeform 15" id="15"/>
            <p:cNvSpPr/>
            <p:nvPr/>
          </p:nvSpPr>
          <p:spPr>
            <a:xfrm flipH="false" flipV="false" rot="0">
              <a:off x="0" y="0"/>
              <a:ext cx="5495477" cy="2755431"/>
            </a:xfrm>
            <a:custGeom>
              <a:avLst/>
              <a:gdLst/>
              <a:ahLst/>
              <a:cxnLst/>
              <a:rect r="r" b="b" t="t" l="l"/>
              <a:pathLst>
                <a:path h="2755431" w="5495477">
                  <a:moveTo>
                    <a:pt x="0" y="0"/>
                  </a:moveTo>
                  <a:lnTo>
                    <a:pt x="5495477" y="0"/>
                  </a:lnTo>
                  <a:lnTo>
                    <a:pt x="5495477" y="2755431"/>
                  </a:lnTo>
                  <a:lnTo>
                    <a:pt x="0" y="2755431"/>
                  </a:lnTo>
                  <a:close/>
                </a:path>
              </a:pathLst>
            </a:custGeom>
            <a:solidFill>
              <a:srgbClr val="000000">
                <a:alpha val="0"/>
              </a:srgbClr>
            </a:solidFill>
            <a:ln w="12700">
              <a:solidFill>
                <a:srgbClr val="000000"/>
              </a:solidFill>
            </a:ln>
          </p:spPr>
        </p:sp>
        <p:sp>
          <p:nvSpPr>
            <p:cNvPr name="TextBox 16" id="16"/>
            <p:cNvSpPr txBox="true"/>
            <p:nvPr/>
          </p:nvSpPr>
          <p:spPr>
            <a:xfrm>
              <a:off x="0" y="-9525"/>
              <a:ext cx="5495480" cy="2764955"/>
            </a:xfrm>
            <a:prstGeom prst="rect">
              <a:avLst/>
            </a:prstGeom>
          </p:spPr>
          <p:txBody>
            <a:bodyPr anchor="ctr" rtlCol="false" tIns="0" lIns="0" bIns="0" rIns="0"/>
            <a:lstStyle/>
            <a:p>
              <a:pPr algn="l" marL="33633" indent="-16817" lvl="1">
                <a:lnSpc>
                  <a:spcPts val="1894"/>
                </a:lnSpc>
                <a:buFont typeface="Arial"/>
                <a:buChar char="•"/>
              </a:pPr>
              <a:r>
                <a:rPr lang="en-US" sz="1754">
                  <a:solidFill>
                    <a:srgbClr val="000000"/>
                  </a:solidFill>
                  <a:latin typeface="Calibri (MS)"/>
                  <a:ea typeface="Calibri (MS)"/>
                  <a:cs typeface="Calibri (MS)"/>
                  <a:sym typeface="Calibri (MS)"/>
                </a:rPr>
                <a:t>CAPACITY – 30 TON</a:t>
              </a:r>
            </a:p>
            <a:p>
              <a:pPr algn="l" marL="33633" indent="-16817" lvl="1">
                <a:lnSpc>
                  <a:spcPts val="1894"/>
                </a:lnSpc>
                <a:buFont typeface="Arial"/>
                <a:buChar char="•"/>
              </a:pPr>
              <a:r>
                <a:rPr lang="en-US" sz="1754">
                  <a:solidFill>
                    <a:srgbClr val="000000"/>
                  </a:solidFill>
                  <a:latin typeface="Calibri (MS)"/>
                  <a:ea typeface="Calibri (MS)"/>
                  <a:cs typeface="Calibri (MS)"/>
                  <a:sym typeface="Calibri (MS)"/>
                </a:rPr>
                <a:t>NO. OF STATIONS- 45</a:t>
              </a:r>
            </a:p>
            <a:p>
              <a:pPr algn="l" marL="33633" indent="-16817" lvl="1">
                <a:lnSpc>
                  <a:spcPts val="1894"/>
                </a:lnSpc>
                <a:buFont typeface="Arial"/>
                <a:buChar char="•"/>
              </a:pPr>
              <a:r>
                <a:rPr lang="en-US" sz="1754">
                  <a:solidFill>
                    <a:srgbClr val="000000"/>
                  </a:solidFill>
                  <a:latin typeface="Calibri (MS)"/>
                  <a:ea typeface="Calibri (MS)"/>
                  <a:cs typeface="Calibri (MS)"/>
                  <a:sym typeface="Calibri (MS)"/>
                </a:rPr>
                <a:t>WORKABLE MAX. SHEET SIZE- 1270x 4000MM </a:t>
              </a:r>
            </a:p>
            <a:p>
              <a:pPr algn="l" marL="33633" indent="-16817" lvl="1">
                <a:lnSpc>
                  <a:spcPts val="1894"/>
                </a:lnSpc>
                <a:buFont typeface="Arial"/>
                <a:buChar char="•"/>
              </a:pPr>
              <a:r>
                <a:rPr lang="en-US" sz="1754">
                  <a:solidFill>
                    <a:srgbClr val="000000"/>
                  </a:solidFill>
                  <a:latin typeface="Calibri (MS)"/>
                  <a:ea typeface="Calibri (MS)"/>
                  <a:cs typeface="Calibri (MS)"/>
                  <a:sym typeface="Calibri (MS)"/>
                </a:rPr>
                <a:t>MAX. MATERIAL THICKNESS- 6.5MM &amp; WEIGHT – 100 KG</a:t>
              </a:r>
            </a:p>
            <a:p>
              <a:pPr algn="l" marL="33633" indent="-16817" lvl="1">
                <a:lnSpc>
                  <a:spcPts val="1894"/>
                </a:lnSpc>
              </a:pPr>
            </a:p>
          </p:txBody>
        </p:sp>
      </p:grpSp>
      <p:grpSp>
        <p:nvGrpSpPr>
          <p:cNvPr name="Group 17" id="17"/>
          <p:cNvGrpSpPr/>
          <p:nvPr/>
        </p:nvGrpSpPr>
        <p:grpSpPr>
          <a:xfrm rot="0">
            <a:off x="863489" y="6939715"/>
            <a:ext cx="8966416" cy="94355"/>
            <a:chOff x="0" y="0"/>
            <a:chExt cx="11955221" cy="125806"/>
          </a:xfrm>
        </p:grpSpPr>
        <p:sp>
          <p:nvSpPr>
            <p:cNvPr name="Freeform 18" id="18"/>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4">
                <a:alphaModFix amt="85000"/>
              </a:blip>
              <a:stretch>
                <a:fillRect l="0" t="0" r="23514" b="-5036226"/>
              </a:stretch>
            </a:blipFill>
          </p:spPr>
        </p:sp>
      </p:grpSp>
      <p:grpSp>
        <p:nvGrpSpPr>
          <p:cNvPr name="Group 19" id="19"/>
          <p:cNvGrpSpPr/>
          <p:nvPr/>
        </p:nvGrpSpPr>
        <p:grpSpPr>
          <a:xfrm rot="0">
            <a:off x="10000259" y="7057844"/>
            <a:ext cx="401003" cy="534667"/>
            <a:chOff x="0" y="0"/>
            <a:chExt cx="534670" cy="712889"/>
          </a:xfrm>
        </p:grpSpPr>
        <p:sp>
          <p:nvSpPr>
            <p:cNvPr name="Freeform 20" id="20"/>
            <p:cNvSpPr/>
            <p:nvPr/>
          </p:nvSpPr>
          <p:spPr>
            <a:xfrm flipH="false" flipV="false" rot="0">
              <a:off x="0" y="0"/>
              <a:ext cx="534670" cy="712851"/>
            </a:xfrm>
            <a:custGeom>
              <a:avLst/>
              <a:gdLst/>
              <a:ahLst/>
              <a:cxnLst/>
              <a:rect r="r" b="b" t="t" l="l"/>
              <a:pathLst>
                <a:path h="712851" w="534670">
                  <a:moveTo>
                    <a:pt x="0" y="356489"/>
                  </a:moveTo>
                  <a:cubicBezTo>
                    <a:pt x="0" y="159639"/>
                    <a:pt x="119634" y="0"/>
                    <a:pt x="267335" y="0"/>
                  </a:cubicBezTo>
                  <a:cubicBezTo>
                    <a:pt x="415036" y="0"/>
                    <a:pt x="534670" y="159639"/>
                    <a:pt x="534670" y="356489"/>
                  </a:cubicBezTo>
                  <a:cubicBezTo>
                    <a:pt x="534670" y="553339"/>
                    <a:pt x="415036" y="712851"/>
                    <a:pt x="267335" y="712851"/>
                  </a:cubicBezTo>
                  <a:cubicBezTo>
                    <a:pt x="119634" y="712851"/>
                    <a:pt x="0" y="553339"/>
                    <a:pt x="0" y="356489"/>
                  </a:cubicBezTo>
                  <a:close/>
                </a:path>
              </a:pathLst>
            </a:custGeom>
            <a:blipFill>
              <a:blip r:embed="rId2"/>
              <a:stretch>
                <a:fillRect l="0" t="0" r="-1610213" b="-806823"/>
              </a:stretch>
            </a:blipFill>
          </p:spPr>
        </p:sp>
      </p:grpSp>
      <p:grpSp>
        <p:nvGrpSpPr>
          <p:cNvPr name="Group 21" id="21"/>
          <p:cNvGrpSpPr/>
          <p:nvPr/>
        </p:nvGrpSpPr>
        <p:grpSpPr>
          <a:xfrm rot="0">
            <a:off x="10018443" y="7084562"/>
            <a:ext cx="364646" cy="481241"/>
            <a:chOff x="0" y="0"/>
            <a:chExt cx="486194" cy="641655"/>
          </a:xfrm>
        </p:grpSpPr>
        <p:sp>
          <p:nvSpPr>
            <p:cNvPr name="Freeform 22" id="22"/>
            <p:cNvSpPr/>
            <p:nvPr/>
          </p:nvSpPr>
          <p:spPr>
            <a:xfrm flipH="false" flipV="false" rot="0">
              <a:off x="0" y="0"/>
              <a:ext cx="486156" cy="641604"/>
            </a:xfrm>
            <a:custGeom>
              <a:avLst/>
              <a:gdLst/>
              <a:ahLst/>
              <a:cxnLst/>
              <a:rect r="r" b="b" t="t" l="l"/>
              <a:pathLst>
                <a:path h="641604" w="486156">
                  <a:moveTo>
                    <a:pt x="0" y="320802"/>
                  </a:moveTo>
                  <a:cubicBezTo>
                    <a:pt x="0" y="146431"/>
                    <a:pt x="106426" y="0"/>
                    <a:pt x="243078" y="0"/>
                  </a:cubicBezTo>
                  <a:cubicBezTo>
                    <a:pt x="379730" y="0"/>
                    <a:pt x="486156" y="146431"/>
                    <a:pt x="486156" y="320802"/>
                  </a:cubicBezTo>
                  <a:lnTo>
                    <a:pt x="476250" y="320802"/>
                  </a:lnTo>
                  <a:lnTo>
                    <a:pt x="486156" y="320802"/>
                  </a:lnTo>
                  <a:cubicBezTo>
                    <a:pt x="486156" y="495173"/>
                    <a:pt x="379730" y="641604"/>
                    <a:pt x="243078" y="641604"/>
                  </a:cubicBezTo>
                  <a:lnTo>
                    <a:pt x="243078" y="631698"/>
                  </a:lnTo>
                  <a:lnTo>
                    <a:pt x="243078" y="641604"/>
                  </a:lnTo>
                  <a:cubicBezTo>
                    <a:pt x="106426" y="641604"/>
                    <a:pt x="0" y="495173"/>
                    <a:pt x="0" y="320802"/>
                  </a:cubicBezTo>
                  <a:lnTo>
                    <a:pt x="9906" y="320802"/>
                  </a:lnTo>
                  <a:lnTo>
                    <a:pt x="19812" y="320802"/>
                  </a:lnTo>
                  <a:lnTo>
                    <a:pt x="9906" y="320802"/>
                  </a:lnTo>
                  <a:lnTo>
                    <a:pt x="0" y="320802"/>
                  </a:lnTo>
                  <a:moveTo>
                    <a:pt x="19812" y="320802"/>
                  </a:moveTo>
                  <a:cubicBezTo>
                    <a:pt x="19812" y="326263"/>
                    <a:pt x="15367" y="330708"/>
                    <a:pt x="9906" y="330708"/>
                  </a:cubicBezTo>
                  <a:cubicBezTo>
                    <a:pt x="4445" y="330708"/>
                    <a:pt x="0" y="326263"/>
                    <a:pt x="0" y="320802"/>
                  </a:cubicBezTo>
                  <a:cubicBezTo>
                    <a:pt x="0" y="315341"/>
                    <a:pt x="4445" y="310896"/>
                    <a:pt x="9906" y="310896"/>
                  </a:cubicBezTo>
                  <a:cubicBezTo>
                    <a:pt x="15367" y="310896"/>
                    <a:pt x="19812" y="315341"/>
                    <a:pt x="19812" y="320802"/>
                  </a:cubicBezTo>
                  <a:cubicBezTo>
                    <a:pt x="19812" y="489839"/>
                    <a:pt x="122174" y="621792"/>
                    <a:pt x="243078" y="621792"/>
                  </a:cubicBezTo>
                  <a:cubicBezTo>
                    <a:pt x="363982" y="621792"/>
                    <a:pt x="466344" y="489839"/>
                    <a:pt x="466344" y="320802"/>
                  </a:cubicBezTo>
                  <a:cubicBezTo>
                    <a:pt x="466344" y="151765"/>
                    <a:pt x="363982" y="19812"/>
                    <a:pt x="243078" y="19812"/>
                  </a:cubicBezTo>
                  <a:lnTo>
                    <a:pt x="243078" y="9906"/>
                  </a:lnTo>
                  <a:lnTo>
                    <a:pt x="243078" y="19812"/>
                  </a:lnTo>
                  <a:cubicBezTo>
                    <a:pt x="122174" y="19812"/>
                    <a:pt x="19812" y="151765"/>
                    <a:pt x="19812" y="320802"/>
                  </a:cubicBezTo>
                  <a:close/>
                </a:path>
              </a:pathLst>
            </a:custGeom>
            <a:solidFill>
              <a:srgbClr val="FFFFFF"/>
            </a:solidFill>
            <a:ln w="12700">
              <a:solidFill>
                <a:srgbClr val="000000"/>
              </a:solidFill>
            </a:ln>
          </p:spPr>
        </p:sp>
      </p:grpSp>
      <p:sp>
        <p:nvSpPr>
          <p:cNvPr name="Freeform 23" id="23"/>
          <p:cNvSpPr/>
          <p:nvPr/>
        </p:nvSpPr>
        <p:spPr>
          <a:xfrm flipH="false" flipV="false" rot="0">
            <a:off x="8633670" y="-34328"/>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5"/>
            <a:stretch>
              <a:fillRect l="0" t="0" r="0" b="0"/>
            </a:stretch>
          </a:blipFill>
        </p:spPr>
      </p:sp>
    </p:spTree>
  </p:cSld>
  <p:clrMapOvr>
    <a:masterClrMapping/>
  </p:clrMapOvr>
  <p:transition spd="fast">
    <p:fade/>
  </p:transition>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000259" y="7057844"/>
            <a:ext cx="401003" cy="534667"/>
            <a:chOff x="0" y="0"/>
            <a:chExt cx="534670" cy="712889"/>
          </a:xfrm>
        </p:grpSpPr>
        <p:sp>
          <p:nvSpPr>
            <p:cNvPr name="Freeform 3" id="3"/>
            <p:cNvSpPr/>
            <p:nvPr/>
          </p:nvSpPr>
          <p:spPr>
            <a:xfrm flipH="false" flipV="false" rot="0">
              <a:off x="0" y="0"/>
              <a:ext cx="534670" cy="712851"/>
            </a:xfrm>
            <a:custGeom>
              <a:avLst/>
              <a:gdLst/>
              <a:ahLst/>
              <a:cxnLst/>
              <a:rect r="r" b="b" t="t" l="l"/>
              <a:pathLst>
                <a:path h="712851" w="534670">
                  <a:moveTo>
                    <a:pt x="0" y="356489"/>
                  </a:moveTo>
                  <a:cubicBezTo>
                    <a:pt x="0" y="159639"/>
                    <a:pt x="119634" y="0"/>
                    <a:pt x="267335" y="0"/>
                  </a:cubicBezTo>
                  <a:cubicBezTo>
                    <a:pt x="415036" y="0"/>
                    <a:pt x="534670" y="159639"/>
                    <a:pt x="534670" y="356489"/>
                  </a:cubicBezTo>
                  <a:cubicBezTo>
                    <a:pt x="534670" y="553339"/>
                    <a:pt x="415036" y="712851"/>
                    <a:pt x="267335" y="712851"/>
                  </a:cubicBezTo>
                  <a:cubicBezTo>
                    <a:pt x="119634" y="712851"/>
                    <a:pt x="0" y="553339"/>
                    <a:pt x="0" y="356489"/>
                  </a:cubicBezTo>
                  <a:close/>
                </a:path>
              </a:pathLst>
            </a:custGeom>
            <a:blipFill>
              <a:blip r:embed="rId2"/>
              <a:stretch>
                <a:fillRect l="0" t="0" r="-1610213" b="-806823"/>
              </a:stretch>
            </a:blipFill>
          </p:spPr>
        </p:sp>
      </p:grpSp>
      <p:grpSp>
        <p:nvGrpSpPr>
          <p:cNvPr name="Group 4" id="4"/>
          <p:cNvGrpSpPr/>
          <p:nvPr/>
        </p:nvGrpSpPr>
        <p:grpSpPr>
          <a:xfrm rot="0">
            <a:off x="10021224" y="7085800"/>
            <a:ext cx="359073" cy="478765"/>
            <a:chOff x="0" y="0"/>
            <a:chExt cx="478765" cy="638353"/>
          </a:xfrm>
        </p:grpSpPr>
        <p:sp>
          <p:nvSpPr>
            <p:cNvPr name="Freeform 5" id="5"/>
            <p:cNvSpPr/>
            <p:nvPr/>
          </p:nvSpPr>
          <p:spPr>
            <a:xfrm flipH="false" flipV="false" rot="0">
              <a:off x="0" y="0"/>
              <a:ext cx="486156" cy="641604"/>
            </a:xfrm>
            <a:custGeom>
              <a:avLst/>
              <a:gdLst/>
              <a:ahLst/>
              <a:cxnLst/>
              <a:rect r="r" b="b" t="t" l="l"/>
              <a:pathLst>
                <a:path h="641604" w="486156">
                  <a:moveTo>
                    <a:pt x="0" y="320802"/>
                  </a:moveTo>
                  <a:cubicBezTo>
                    <a:pt x="0" y="146431"/>
                    <a:pt x="106426" y="0"/>
                    <a:pt x="243078" y="0"/>
                  </a:cubicBezTo>
                  <a:lnTo>
                    <a:pt x="243078" y="9906"/>
                  </a:lnTo>
                  <a:lnTo>
                    <a:pt x="243078" y="0"/>
                  </a:lnTo>
                  <a:cubicBezTo>
                    <a:pt x="379857" y="0"/>
                    <a:pt x="486156" y="146431"/>
                    <a:pt x="486156" y="320802"/>
                  </a:cubicBezTo>
                  <a:lnTo>
                    <a:pt x="476250" y="320802"/>
                  </a:lnTo>
                  <a:lnTo>
                    <a:pt x="486156" y="320802"/>
                  </a:lnTo>
                  <a:cubicBezTo>
                    <a:pt x="486156" y="495173"/>
                    <a:pt x="379730" y="641604"/>
                    <a:pt x="243078" y="641604"/>
                  </a:cubicBezTo>
                  <a:lnTo>
                    <a:pt x="243078" y="631698"/>
                  </a:lnTo>
                  <a:lnTo>
                    <a:pt x="243078" y="641604"/>
                  </a:lnTo>
                  <a:cubicBezTo>
                    <a:pt x="106426" y="641604"/>
                    <a:pt x="0" y="495173"/>
                    <a:pt x="0" y="320802"/>
                  </a:cubicBezTo>
                  <a:lnTo>
                    <a:pt x="9906" y="320802"/>
                  </a:lnTo>
                  <a:lnTo>
                    <a:pt x="19812" y="320802"/>
                  </a:lnTo>
                  <a:lnTo>
                    <a:pt x="9906" y="320802"/>
                  </a:lnTo>
                  <a:lnTo>
                    <a:pt x="0" y="320802"/>
                  </a:lnTo>
                  <a:moveTo>
                    <a:pt x="19812" y="320802"/>
                  </a:moveTo>
                  <a:cubicBezTo>
                    <a:pt x="19812" y="326263"/>
                    <a:pt x="15367" y="330708"/>
                    <a:pt x="9906" y="330708"/>
                  </a:cubicBezTo>
                  <a:cubicBezTo>
                    <a:pt x="4445" y="330708"/>
                    <a:pt x="0" y="326263"/>
                    <a:pt x="0" y="320802"/>
                  </a:cubicBezTo>
                  <a:cubicBezTo>
                    <a:pt x="0" y="315341"/>
                    <a:pt x="4445" y="310896"/>
                    <a:pt x="9906" y="310896"/>
                  </a:cubicBezTo>
                  <a:cubicBezTo>
                    <a:pt x="15367" y="310896"/>
                    <a:pt x="19812" y="315341"/>
                    <a:pt x="19812" y="320802"/>
                  </a:cubicBezTo>
                  <a:cubicBezTo>
                    <a:pt x="19812" y="489839"/>
                    <a:pt x="122174" y="621792"/>
                    <a:pt x="243078" y="621792"/>
                  </a:cubicBezTo>
                  <a:cubicBezTo>
                    <a:pt x="363982" y="621792"/>
                    <a:pt x="466344" y="489839"/>
                    <a:pt x="466344" y="320802"/>
                  </a:cubicBezTo>
                  <a:cubicBezTo>
                    <a:pt x="466344" y="151765"/>
                    <a:pt x="363982" y="19812"/>
                    <a:pt x="243078" y="19812"/>
                  </a:cubicBezTo>
                  <a:lnTo>
                    <a:pt x="243078" y="9906"/>
                  </a:lnTo>
                  <a:lnTo>
                    <a:pt x="243078" y="19812"/>
                  </a:lnTo>
                  <a:cubicBezTo>
                    <a:pt x="122174" y="19812"/>
                    <a:pt x="19812" y="151765"/>
                    <a:pt x="19812" y="320802"/>
                  </a:cubicBezTo>
                  <a:close/>
                </a:path>
              </a:pathLst>
            </a:custGeom>
            <a:solidFill>
              <a:srgbClr val="FFFFFF"/>
            </a:solidFill>
            <a:ln w="12700">
              <a:solidFill>
                <a:srgbClr val="000000"/>
              </a:solidFill>
            </a:ln>
          </p:spPr>
        </p:sp>
      </p:grpSp>
      <p:sp>
        <p:nvSpPr>
          <p:cNvPr name="Freeform 6" id="6" descr="C:\Documents and Settings\ragarwal\Desktop\Photo\101MSDCF\DSC08605.JPG"/>
          <p:cNvSpPr/>
          <p:nvPr/>
        </p:nvSpPr>
        <p:spPr>
          <a:xfrm flipH="false" flipV="false" rot="0">
            <a:off x="19" y="1"/>
            <a:ext cx="10693375" cy="7558373"/>
          </a:xfrm>
          <a:custGeom>
            <a:avLst/>
            <a:gdLst/>
            <a:ahLst/>
            <a:cxnLst/>
            <a:rect r="r" b="b" t="t" l="l"/>
            <a:pathLst>
              <a:path h="7558373" w="10693375">
                <a:moveTo>
                  <a:pt x="0" y="0"/>
                </a:moveTo>
                <a:lnTo>
                  <a:pt x="10693375" y="0"/>
                </a:lnTo>
                <a:lnTo>
                  <a:pt x="10693375" y="7558373"/>
                </a:lnTo>
                <a:lnTo>
                  <a:pt x="0" y="7558373"/>
                </a:lnTo>
                <a:lnTo>
                  <a:pt x="0" y="0"/>
                </a:lnTo>
                <a:close/>
              </a:path>
            </a:pathLst>
          </a:custGeom>
          <a:blipFill>
            <a:blip r:embed="rId3"/>
            <a:stretch>
              <a:fillRect l="-3092" t="0" r="0" b="-6123"/>
            </a:stretch>
          </a:blipFill>
        </p:spPr>
      </p:sp>
      <p:grpSp>
        <p:nvGrpSpPr>
          <p:cNvPr name="Group 7" id="7"/>
          <p:cNvGrpSpPr/>
          <p:nvPr/>
        </p:nvGrpSpPr>
        <p:grpSpPr>
          <a:xfrm rot="0">
            <a:off x="863489" y="4260275"/>
            <a:ext cx="8966416" cy="94355"/>
            <a:chOff x="0" y="0"/>
            <a:chExt cx="11955221" cy="125806"/>
          </a:xfrm>
        </p:grpSpPr>
        <p:sp>
          <p:nvSpPr>
            <p:cNvPr name="Freeform 8" id="8"/>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4">
                <a:alphaModFix amt="85000"/>
              </a:blip>
              <a:stretch>
                <a:fillRect l="0" t="0" r="23514" b="-5036226"/>
              </a:stretch>
            </a:blipFill>
          </p:spPr>
        </p:sp>
      </p:grpSp>
      <p:grpSp>
        <p:nvGrpSpPr>
          <p:cNvPr name="Group 9" id="9"/>
          <p:cNvGrpSpPr/>
          <p:nvPr/>
        </p:nvGrpSpPr>
        <p:grpSpPr>
          <a:xfrm rot="0">
            <a:off x="863489" y="4428811"/>
            <a:ext cx="8966416" cy="2430494"/>
            <a:chOff x="0" y="0"/>
            <a:chExt cx="11955221" cy="3240659"/>
          </a:xfrm>
        </p:grpSpPr>
        <p:sp>
          <p:nvSpPr>
            <p:cNvPr name="Freeform 10" id="10"/>
            <p:cNvSpPr/>
            <p:nvPr/>
          </p:nvSpPr>
          <p:spPr>
            <a:xfrm flipH="false" flipV="false" rot="0">
              <a:off x="0" y="0"/>
              <a:ext cx="11955272" cy="3240659"/>
            </a:xfrm>
            <a:custGeom>
              <a:avLst/>
              <a:gdLst/>
              <a:ahLst/>
              <a:cxnLst/>
              <a:rect r="r" b="b" t="t" l="l"/>
              <a:pathLst>
                <a:path h="3240659" w="11955272">
                  <a:moveTo>
                    <a:pt x="0" y="0"/>
                  </a:moveTo>
                  <a:lnTo>
                    <a:pt x="11955272" y="0"/>
                  </a:lnTo>
                  <a:lnTo>
                    <a:pt x="11955272" y="3240659"/>
                  </a:lnTo>
                  <a:lnTo>
                    <a:pt x="0" y="3240659"/>
                  </a:lnTo>
                  <a:close/>
                </a:path>
              </a:pathLst>
            </a:custGeom>
            <a:blipFill>
              <a:blip r:embed="rId4">
                <a:alphaModFix amt="95000"/>
              </a:blip>
              <a:stretch>
                <a:fillRect l="0" t="0" r="23514" b="-99474"/>
              </a:stretch>
            </a:blipFill>
          </p:spPr>
        </p:sp>
      </p:grpSp>
      <p:grpSp>
        <p:nvGrpSpPr>
          <p:cNvPr name="Group 11" id="11"/>
          <p:cNvGrpSpPr/>
          <p:nvPr/>
        </p:nvGrpSpPr>
        <p:grpSpPr>
          <a:xfrm rot="0">
            <a:off x="1127455" y="4639847"/>
            <a:ext cx="3985184" cy="2066573"/>
            <a:chOff x="0" y="0"/>
            <a:chExt cx="5313578" cy="2755430"/>
          </a:xfrm>
        </p:grpSpPr>
        <p:sp>
          <p:nvSpPr>
            <p:cNvPr name="Freeform 12" id="12"/>
            <p:cNvSpPr/>
            <p:nvPr/>
          </p:nvSpPr>
          <p:spPr>
            <a:xfrm flipH="false" flipV="false" rot="0">
              <a:off x="0" y="0"/>
              <a:ext cx="5313585" cy="2755431"/>
            </a:xfrm>
            <a:custGeom>
              <a:avLst/>
              <a:gdLst/>
              <a:ahLst/>
              <a:cxnLst/>
              <a:rect r="r" b="b" t="t" l="l"/>
              <a:pathLst>
                <a:path h="2755431" w="5313585">
                  <a:moveTo>
                    <a:pt x="0" y="0"/>
                  </a:moveTo>
                  <a:lnTo>
                    <a:pt x="5313585" y="0"/>
                  </a:lnTo>
                  <a:lnTo>
                    <a:pt x="5313585" y="2755431"/>
                  </a:lnTo>
                  <a:lnTo>
                    <a:pt x="0" y="2755431"/>
                  </a:lnTo>
                  <a:close/>
                </a:path>
              </a:pathLst>
            </a:custGeom>
            <a:solidFill>
              <a:srgbClr val="000000">
                <a:alpha val="0"/>
              </a:srgbClr>
            </a:solidFill>
            <a:ln w="12700">
              <a:solidFill>
                <a:srgbClr val="000000"/>
              </a:solidFill>
            </a:ln>
          </p:spPr>
        </p:sp>
        <p:sp>
          <p:nvSpPr>
            <p:cNvPr name="TextBox 13" id="13"/>
            <p:cNvSpPr txBox="true"/>
            <p:nvPr/>
          </p:nvSpPr>
          <p:spPr>
            <a:xfrm>
              <a:off x="0" y="57150"/>
              <a:ext cx="5313578" cy="2698280"/>
            </a:xfrm>
            <a:prstGeom prst="rect">
              <a:avLst/>
            </a:prstGeom>
          </p:spPr>
          <p:txBody>
            <a:bodyPr anchor="ctr" rtlCol="false" tIns="0" lIns="0" bIns="0" rIns="0"/>
            <a:lstStyle/>
            <a:p>
              <a:pPr algn="r">
                <a:lnSpc>
                  <a:spcPts val="4799"/>
                </a:lnSpc>
              </a:pPr>
              <a:r>
                <a:rPr lang="en-US" b="true" sz="4443" spc="-27">
                  <a:solidFill>
                    <a:srgbClr val="000000"/>
                  </a:solidFill>
                  <a:latin typeface="TT Rounds Condensed Bold"/>
                  <a:ea typeface="TT Rounds Condensed Bold"/>
                  <a:cs typeface="TT Rounds Condensed Bold"/>
                  <a:sym typeface="TT Rounds Condensed Bold"/>
                </a:rPr>
                <a:t>AMADA RGM2-1003 BENDING MACHINE</a:t>
              </a:r>
            </a:p>
          </p:txBody>
        </p:sp>
      </p:grpSp>
      <p:grpSp>
        <p:nvGrpSpPr>
          <p:cNvPr name="Group 14" id="14"/>
          <p:cNvGrpSpPr/>
          <p:nvPr/>
        </p:nvGrpSpPr>
        <p:grpSpPr>
          <a:xfrm rot="0">
            <a:off x="5453634" y="4649648"/>
            <a:ext cx="4121610" cy="2066573"/>
            <a:chOff x="0" y="0"/>
            <a:chExt cx="5495480" cy="2755430"/>
          </a:xfrm>
        </p:grpSpPr>
        <p:sp>
          <p:nvSpPr>
            <p:cNvPr name="Freeform 15" id="15"/>
            <p:cNvSpPr/>
            <p:nvPr/>
          </p:nvSpPr>
          <p:spPr>
            <a:xfrm flipH="false" flipV="false" rot="0">
              <a:off x="0" y="0"/>
              <a:ext cx="5495477" cy="2755431"/>
            </a:xfrm>
            <a:custGeom>
              <a:avLst/>
              <a:gdLst/>
              <a:ahLst/>
              <a:cxnLst/>
              <a:rect r="r" b="b" t="t" l="l"/>
              <a:pathLst>
                <a:path h="2755431" w="5495477">
                  <a:moveTo>
                    <a:pt x="0" y="0"/>
                  </a:moveTo>
                  <a:lnTo>
                    <a:pt x="5495477" y="0"/>
                  </a:lnTo>
                  <a:lnTo>
                    <a:pt x="5495477" y="2755431"/>
                  </a:lnTo>
                  <a:lnTo>
                    <a:pt x="0" y="2755431"/>
                  </a:lnTo>
                  <a:close/>
                </a:path>
              </a:pathLst>
            </a:custGeom>
            <a:solidFill>
              <a:srgbClr val="000000">
                <a:alpha val="0"/>
              </a:srgbClr>
            </a:solidFill>
            <a:ln w="12700">
              <a:solidFill>
                <a:srgbClr val="000000"/>
              </a:solidFill>
            </a:ln>
          </p:spPr>
        </p:sp>
        <p:sp>
          <p:nvSpPr>
            <p:cNvPr name="TextBox 16" id="16"/>
            <p:cNvSpPr txBox="true"/>
            <p:nvPr/>
          </p:nvSpPr>
          <p:spPr>
            <a:xfrm>
              <a:off x="0" y="-19050"/>
              <a:ext cx="5495480" cy="2774480"/>
            </a:xfrm>
            <a:prstGeom prst="rect">
              <a:avLst/>
            </a:prstGeom>
          </p:spPr>
          <p:txBody>
            <a:bodyPr anchor="ctr" rtlCol="false" tIns="0" lIns="0" bIns="0" rIns="0"/>
            <a:lstStyle/>
            <a:p>
              <a:pPr algn="l" marL="50134" indent="-25067" lvl="1">
                <a:lnSpc>
                  <a:spcPts val="2020"/>
                </a:lnSpc>
                <a:buFont typeface="Arial"/>
                <a:buChar char="•"/>
              </a:pPr>
              <a:r>
                <a:rPr lang="en-US" sz="1871">
                  <a:solidFill>
                    <a:srgbClr val="000000"/>
                  </a:solidFill>
                  <a:latin typeface="Calibri (MS)"/>
                  <a:ea typeface="Calibri (MS)"/>
                  <a:cs typeface="Calibri (MS)"/>
                  <a:sym typeface="Calibri (MS)"/>
                </a:rPr>
                <a:t>CAPACITY – 100 TON</a:t>
              </a:r>
            </a:p>
            <a:p>
              <a:pPr algn="l" marL="50134" indent="-25067" lvl="1">
                <a:lnSpc>
                  <a:spcPts val="2020"/>
                </a:lnSpc>
                <a:buFont typeface="Arial"/>
                <a:buChar char="•"/>
              </a:pPr>
              <a:r>
                <a:rPr lang="en-US" sz="1871">
                  <a:solidFill>
                    <a:srgbClr val="000000"/>
                  </a:solidFill>
                  <a:latin typeface="Calibri (MS)"/>
                  <a:ea typeface="Calibri (MS)"/>
                  <a:cs typeface="Calibri (MS)"/>
                  <a:sym typeface="Calibri (MS)"/>
                </a:rPr>
                <a:t>MAX BEND LENGTH- 3100MM</a:t>
              </a:r>
            </a:p>
            <a:p>
              <a:pPr algn="l" marL="50134" indent="-25067" lvl="1">
                <a:lnSpc>
                  <a:spcPts val="2020"/>
                </a:lnSpc>
                <a:buFont typeface="Arial"/>
                <a:buChar char="•"/>
              </a:pPr>
              <a:r>
                <a:rPr lang="en-US" sz="1871">
                  <a:solidFill>
                    <a:srgbClr val="000000"/>
                  </a:solidFill>
                  <a:latin typeface="Calibri (MS)"/>
                  <a:ea typeface="Calibri (MS)"/>
                  <a:cs typeface="Calibri (MS)"/>
                  <a:sym typeface="Calibri (MS)"/>
                </a:rPr>
                <a:t>STROKE LENGTH- 100MM </a:t>
              </a:r>
            </a:p>
            <a:p>
              <a:pPr algn="l" marL="50134" indent="-25067" lvl="1">
                <a:lnSpc>
                  <a:spcPts val="2020"/>
                </a:lnSpc>
                <a:buFont typeface="Arial"/>
                <a:buChar char="•"/>
              </a:pPr>
              <a:r>
                <a:rPr lang="en-US" sz="1871">
                  <a:solidFill>
                    <a:srgbClr val="000000"/>
                  </a:solidFill>
                  <a:latin typeface="Calibri (MS)"/>
                  <a:ea typeface="Calibri (MS)"/>
                  <a:cs typeface="Calibri (MS)"/>
                  <a:sym typeface="Calibri (MS)"/>
                </a:rPr>
                <a:t>BENDING SPEED- 13MM/S</a:t>
              </a:r>
            </a:p>
          </p:txBody>
        </p:sp>
      </p:grpSp>
      <p:grpSp>
        <p:nvGrpSpPr>
          <p:cNvPr name="Group 17" id="17"/>
          <p:cNvGrpSpPr/>
          <p:nvPr/>
        </p:nvGrpSpPr>
        <p:grpSpPr>
          <a:xfrm rot="0">
            <a:off x="863489" y="6939715"/>
            <a:ext cx="8966416" cy="94355"/>
            <a:chOff x="0" y="0"/>
            <a:chExt cx="11955221" cy="125806"/>
          </a:xfrm>
        </p:grpSpPr>
        <p:sp>
          <p:nvSpPr>
            <p:cNvPr name="Freeform 18" id="18"/>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4">
                <a:alphaModFix amt="85000"/>
              </a:blip>
              <a:stretch>
                <a:fillRect l="0" t="0" r="23514" b="-5036226"/>
              </a:stretch>
            </a:blipFill>
          </p:spPr>
        </p:sp>
      </p:grpSp>
      <p:grpSp>
        <p:nvGrpSpPr>
          <p:cNvPr name="Group 19" id="19"/>
          <p:cNvGrpSpPr/>
          <p:nvPr/>
        </p:nvGrpSpPr>
        <p:grpSpPr>
          <a:xfrm rot="0">
            <a:off x="10000259" y="7057844"/>
            <a:ext cx="401003" cy="534667"/>
            <a:chOff x="0" y="0"/>
            <a:chExt cx="534670" cy="712889"/>
          </a:xfrm>
        </p:grpSpPr>
        <p:sp>
          <p:nvSpPr>
            <p:cNvPr name="Freeform 20" id="20"/>
            <p:cNvSpPr/>
            <p:nvPr/>
          </p:nvSpPr>
          <p:spPr>
            <a:xfrm flipH="false" flipV="false" rot="0">
              <a:off x="0" y="0"/>
              <a:ext cx="534670" cy="712851"/>
            </a:xfrm>
            <a:custGeom>
              <a:avLst/>
              <a:gdLst/>
              <a:ahLst/>
              <a:cxnLst/>
              <a:rect r="r" b="b" t="t" l="l"/>
              <a:pathLst>
                <a:path h="712851" w="534670">
                  <a:moveTo>
                    <a:pt x="0" y="356489"/>
                  </a:moveTo>
                  <a:cubicBezTo>
                    <a:pt x="0" y="159639"/>
                    <a:pt x="119634" y="0"/>
                    <a:pt x="267335" y="0"/>
                  </a:cubicBezTo>
                  <a:cubicBezTo>
                    <a:pt x="415036" y="0"/>
                    <a:pt x="534670" y="159639"/>
                    <a:pt x="534670" y="356489"/>
                  </a:cubicBezTo>
                  <a:cubicBezTo>
                    <a:pt x="534670" y="553339"/>
                    <a:pt x="415036" y="712851"/>
                    <a:pt x="267335" y="712851"/>
                  </a:cubicBezTo>
                  <a:cubicBezTo>
                    <a:pt x="119634" y="712851"/>
                    <a:pt x="0" y="553339"/>
                    <a:pt x="0" y="356489"/>
                  </a:cubicBezTo>
                  <a:close/>
                </a:path>
              </a:pathLst>
            </a:custGeom>
            <a:blipFill>
              <a:blip r:embed="rId2"/>
              <a:stretch>
                <a:fillRect l="0" t="0" r="-1610213" b="-806823"/>
              </a:stretch>
            </a:blipFill>
          </p:spPr>
        </p:sp>
      </p:grpSp>
      <p:grpSp>
        <p:nvGrpSpPr>
          <p:cNvPr name="Group 21" id="21"/>
          <p:cNvGrpSpPr/>
          <p:nvPr/>
        </p:nvGrpSpPr>
        <p:grpSpPr>
          <a:xfrm rot="0">
            <a:off x="10018443" y="7084562"/>
            <a:ext cx="364646" cy="481241"/>
            <a:chOff x="0" y="0"/>
            <a:chExt cx="486194" cy="641655"/>
          </a:xfrm>
        </p:grpSpPr>
        <p:sp>
          <p:nvSpPr>
            <p:cNvPr name="Freeform 22" id="22"/>
            <p:cNvSpPr/>
            <p:nvPr/>
          </p:nvSpPr>
          <p:spPr>
            <a:xfrm flipH="false" flipV="false" rot="0">
              <a:off x="0" y="0"/>
              <a:ext cx="486156" cy="641604"/>
            </a:xfrm>
            <a:custGeom>
              <a:avLst/>
              <a:gdLst/>
              <a:ahLst/>
              <a:cxnLst/>
              <a:rect r="r" b="b" t="t" l="l"/>
              <a:pathLst>
                <a:path h="641604" w="486156">
                  <a:moveTo>
                    <a:pt x="0" y="320802"/>
                  </a:moveTo>
                  <a:cubicBezTo>
                    <a:pt x="0" y="146431"/>
                    <a:pt x="106426" y="0"/>
                    <a:pt x="243078" y="0"/>
                  </a:cubicBezTo>
                  <a:cubicBezTo>
                    <a:pt x="379730" y="0"/>
                    <a:pt x="486156" y="146431"/>
                    <a:pt x="486156" y="320802"/>
                  </a:cubicBezTo>
                  <a:lnTo>
                    <a:pt x="476250" y="320802"/>
                  </a:lnTo>
                  <a:lnTo>
                    <a:pt x="486156" y="320802"/>
                  </a:lnTo>
                  <a:cubicBezTo>
                    <a:pt x="486156" y="495173"/>
                    <a:pt x="379730" y="641604"/>
                    <a:pt x="243078" y="641604"/>
                  </a:cubicBezTo>
                  <a:lnTo>
                    <a:pt x="243078" y="631698"/>
                  </a:lnTo>
                  <a:lnTo>
                    <a:pt x="243078" y="641604"/>
                  </a:lnTo>
                  <a:cubicBezTo>
                    <a:pt x="106426" y="641604"/>
                    <a:pt x="0" y="495173"/>
                    <a:pt x="0" y="320802"/>
                  </a:cubicBezTo>
                  <a:lnTo>
                    <a:pt x="9906" y="320802"/>
                  </a:lnTo>
                  <a:lnTo>
                    <a:pt x="19812" y="320802"/>
                  </a:lnTo>
                  <a:lnTo>
                    <a:pt x="9906" y="320802"/>
                  </a:lnTo>
                  <a:lnTo>
                    <a:pt x="0" y="320802"/>
                  </a:lnTo>
                  <a:moveTo>
                    <a:pt x="19812" y="320802"/>
                  </a:moveTo>
                  <a:cubicBezTo>
                    <a:pt x="19812" y="326263"/>
                    <a:pt x="15367" y="330708"/>
                    <a:pt x="9906" y="330708"/>
                  </a:cubicBezTo>
                  <a:cubicBezTo>
                    <a:pt x="4445" y="330708"/>
                    <a:pt x="0" y="326263"/>
                    <a:pt x="0" y="320802"/>
                  </a:cubicBezTo>
                  <a:cubicBezTo>
                    <a:pt x="0" y="315341"/>
                    <a:pt x="4445" y="310896"/>
                    <a:pt x="9906" y="310896"/>
                  </a:cubicBezTo>
                  <a:cubicBezTo>
                    <a:pt x="15367" y="310896"/>
                    <a:pt x="19812" y="315341"/>
                    <a:pt x="19812" y="320802"/>
                  </a:cubicBezTo>
                  <a:cubicBezTo>
                    <a:pt x="19812" y="489839"/>
                    <a:pt x="122174" y="621792"/>
                    <a:pt x="243078" y="621792"/>
                  </a:cubicBezTo>
                  <a:cubicBezTo>
                    <a:pt x="363982" y="621792"/>
                    <a:pt x="466344" y="489839"/>
                    <a:pt x="466344" y="320802"/>
                  </a:cubicBezTo>
                  <a:cubicBezTo>
                    <a:pt x="466344" y="151765"/>
                    <a:pt x="363982" y="19812"/>
                    <a:pt x="243078" y="19812"/>
                  </a:cubicBezTo>
                  <a:lnTo>
                    <a:pt x="243078" y="9906"/>
                  </a:lnTo>
                  <a:lnTo>
                    <a:pt x="243078" y="19812"/>
                  </a:lnTo>
                  <a:cubicBezTo>
                    <a:pt x="122174" y="19812"/>
                    <a:pt x="19812" y="151765"/>
                    <a:pt x="19812" y="320802"/>
                  </a:cubicBezTo>
                  <a:close/>
                </a:path>
              </a:pathLst>
            </a:custGeom>
            <a:solidFill>
              <a:srgbClr val="FFFFFF"/>
            </a:solidFill>
            <a:ln w="12700">
              <a:solidFill>
                <a:srgbClr val="000000"/>
              </a:solidFill>
            </a:ln>
          </p:spPr>
        </p:sp>
      </p:grpSp>
      <p:sp>
        <p:nvSpPr>
          <p:cNvPr name="Freeform 23" id="23"/>
          <p:cNvSpPr/>
          <p:nvPr/>
        </p:nvSpPr>
        <p:spPr>
          <a:xfrm flipH="false" flipV="false" rot="0">
            <a:off x="8629574" y="0"/>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5"/>
            <a:stretch>
              <a:fillRect l="0" t="0" r="0" b="0"/>
            </a:stretch>
          </a:blipFill>
        </p:spPr>
      </p:sp>
    </p:spTree>
  </p:cSld>
  <p:clrMapOvr>
    <a:masterClrMapping/>
  </p:clrMapOvr>
  <p:transition spd="fast">
    <p:fade/>
  </p:transition>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693403" cy="7565212"/>
          </a:xfrm>
          <a:custGeom>
            <a:avLst/>
            <a:gdLst/>
            <a:ahLst/>
            <a:cxnLst/>
            <a:rect r="r" b="b" t="t" l="l"/>
            <a:pathLst>
              <a:path h="7565212" w="10693403">
                <a:moveTo>
                  <a:pt x="0" y="0"/>
                </a:moveTo>
                <a:lnTo>
                  <a:pt x="10693403" y="0"/>
                </a:lnTo>
                <a:lnTo>
                  <a:pt x="10693403" y="7565212"/>
                </a:lnTo>
                <a:lnTo>
                  <a:pt x="0" y="7565212"/>
                </a:lnTo>
                <a:lnTo>
                  <a:pt x="0" y="0"/>
                </a:lnTo>
                <a:close/>
              </a:path>
            </a:pathLst>
          </a:custGeom>
          <a:blipFill>
            <a:blip r:embed="rId2"/>
            <a:stretch>
              <a:fillRect l="0" t="0" r="0" b="-6012"/>
            </a:stretch>
          </a:blipFill>
        </p:spPr>
      </p:sp>
      <p:grpSp>
        <p:nvGrpSpPr>
          <p:cNvPr name="Group 3" id="3"/>
          <p:cNvGrpSpPr/>
          <p:nvPr/>
        </p:nvGrpSpPr>
        <p:grpSpPr>
          <a:xfrm rot="0">
            <a:off x="863489" y="4260275"/>
            <a:ext cx="8966416" cy="94355"/>
            <a:chOff x="0" y="0"/>
            <a:chExt cx="11955221" cy="125806"/>
          </a:xfrm>
        </p:grpSpPr>
        <p:sp>
          <p:nvSpPr>
            <p:cNvPr name="Freeform 4" id="4"/>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3">
                <a:alphaModFix amt="85000"/>
              </a:blip>
              <a:stretch>
                <a:fillRect l="0" t="0" r="23514" b="-5036226"/>
              </a:stretch>
            </a:blipFill>
          </p:spPr>
        </p:sp>
      </p:grpSp>
      <p:grpSp>
        <p:nvGrpSpPr>
          <p:cNvPr name="Group 5" id="5"/>
          <p:cNvGrpSpPr/>
          <p:nvPr/>
        </p:nvGrpSpPr>
        <p:grpSpPr>
          <a:xfrm rot="0">
            <a:off x="863489" y="4428811"/>
            <a:ext cx="8966416" cy="2430494"/>
            <a:chOff x="0" y="0"/>
            <a:chExt cx="11955221" cy="3240659"/>
          </a:xfrm>
        </p:grpSpPr>
        <p:sp>
          <p:nvSpPr>
            <p:cNvPr name="Freeform 6" id="6"/>
            <p:cNvSpPr/>
            <p:nvPr/>
          </p:nvSpPr>
          <p:spPr>
            <a:xfrm flipH="false" flipV="false" rot="0">
              <a:off x="0" y="0"/>
              <a:ext cx="11955272" cy="3240659"/>
            </a:xfrm>
            <a:custGeom>
              <a:avLst/>
              <a:gdLst/>
              <a:ahLst/>
              <a:cxnLst/>
              <a:rect r="r" b="b" t="t" l="l"/>
              <a:pathLst>
                <a:path h="3240659" w="11955272">
                  <a:moveTo>
                    <a:pt x="0" y="0"/>
                  </a:moveTo>
                  <a:lnTo>
                    <a:pt x="11955272" y="0"/>
                  </a:lnTo>
                  <a:lnTo>
                    <a:pt x="11955272" y="3240659"/>
                  </a:lnTo>
                  <a:lnTo>
                    <a:pt x="0" y="3240659"/>
                  </a:lnTo>
                  <a:close/>
                </a:path>
              </a:pathLst>
            </a:custGeom>
            <a:blipFill>
              <a:blip r:embed="rId3">
                <a:alphaModFix amt="95000"/>
              </a:blip>
              <a:stretch>
                <a:fillRect l="0" t="0" r="23514" b="-99474"/>
              </a:stretch>
            </a:blipFill>
          </p:spPr>
        </p:sp>
      </p:grpSp>
      <p:grpSp>
        <p:nvGrpSpPr>
          <p:cNvPr name="Group 7" id="7"/>
          <p:cNvGrpSpPr/>
          <p:nvPr/>
        </p:nvGrpSpPr>
        <p:grpSpPr>
          <a:xfrm rot="0">
            <a:off x="1641491" y="4663364"/>
            <a:ext cx="3257045" cy="2066573"/>
            <a:chOff x="0" y="0"/>
            <a:chExt cx="4342727" cy="2755430"/>
          </a:xfrm>
        </p:grpSpPr>
        <p:sp>
          <p:nvSpPr>
            <p:cNvPr name="Freeform 8" id="8"/>
            <p:cNvSpPr/>
            <p:nvPr/>
          </p:nvSpPr>
          <p:spPr>
            <a:xfrm flipH="false" flipV="false" rot="0">
              <a:off x="0" y="0"/>
              <a:ext cx="4342721" cy="2755431"/>
            </a:xfrm>
            <a:custGeom>
              <a:avLst/>
              <a:gdLst/>
              <a:ahLst/>
              <a:cxnLst/>
              <a:rect r="r" b="b" t="t" l="l"/>
              <a:pathLst>
                <a:path h="2755431" w="4342721">
                  <a:moveTo>
                    <a:pt x="0" y="0"/>
                  </a:moveTo>
                  <a:lnTo>
                    <a:pt x="4342721" y="0"/>
                  </a:lnTo>
                  <a:lnTo>
                    <a:pt x="4342721" y="2755431"/>
                  </a:lnTo>
                  <a:lnTo>
                    <a:pt x="0" y="2755431"/>
                  </a:lnTo>
                  <a:close/>
                </a:path>
              </a:pathLst>
            </a:custGeom>
            <a:solidFill>
              <a:srgbClr val="000000">
                <a:alpha val="0"/>
              </a:srgbClr>
            </a:solidFill>
            <a:ln w="12700">
              <a:solidFill>
                <a:srgbClr val="000000"/>
              </a:solidFill>
            </a:ln>
          </p:spPr>
        </p:sp>
        <p:sp>
          <p:nvSpPr>
            <p:cNvPr name="TextBox 9" id="9"/>
            <p:cNvSpPr txBox="true"/>
            <p:nvPr/>
          </p:nvSpPr>
          <p:spPr>
            <a:xfrm>
              <a:off x="0" y="47625"/>
              <a:ext cx="4342727" cy="2707805"/>
            </a:xfrm>
            <a:prstGeom prst="rect">
              <a:avLst/>
            </a:prstGeom>
          </p:spPr>
          <p:txBody>
            <a:bodyPr anchor="ctr" rtlCol="false" tIns="0" lIns="0" bIns="0" rIns="0"/>
            <a:lstStyle/>
            <a:p>
              <a:pPr algn="r">
                <a:lnSpc>
                  <a:spcPts val="4925"/>
                </a:lnSpc>
              </a:pPr>
              <a:r>
                <a:rPr lang="en-US" b="true" sz="4560" spc="-27">
                  <a:solidFill>
                    <a:srgbClr val="00C4CC"/>
                  </a:solidFill>
                  <a:latin typeface="TT Rounds Condensed Bold"/>
                  <a:ea typeface="TT Rounds Condensed Bold"/>
                  <a:cs typeface="TT Rounds Condensed Bold"/>
                  <a:sym typeface="TT Rounds Condensed Bold"/>
                </a:rPr>
                <a:t>CORNER FORMING MACHINE</a:t>
              </a:r>
            </a:p>
          </p:txBody>
        </p:sp>
      </p:grpSp>
      <p:sp>
        <p:nvSpPr>
          <p:cNvPr name="TextBox 10" id="10"/>
          <p:cNvSpPr txBox="true"/>
          <p:nvPr/>
        </p:nvSpPr>
        <p:spPr>
          <a:xfrm rot="0">
            <a:off x="5242598" y="4962935"/>
            <a:ext cx="4391549" cy="1468650"/>
          </a:xfrm>
          <a:prstGeom prst="rect">
            <a:avLst/>
          </a:prstGeom>
        </p:spPr>
        <p:txBody>
          <a:bodyPr anchor="t" rtlCol="false" tIns="0" lIns="0" bIns="0" rIns="0">
            <a:spAutoFit/>
          </a:bodyPr>
          <a:lstStyle/>
          <a:p>
            <a:pPr algn="l" marL="66634" indent="-33317" lvl="1">
              <a:lnSpc>
                <a:spcPts val="2147"/>
              </a:lnSpc>
              <a:buFont typeface="Arial"/>
              <a:buChar char="•"/>
            </a:pPr>
            <a:r>
              <a:rPr lang="en-US" sz="1988">
                <a:solidFill>
                  <a:srgbClr val="000000"/>
                </a:solidFill>
                <a:latin typeface="Calibri (MS)"/>
                <a:ea typeface="Calibri (MS)"/>
                <a:cs typeface="Calibri (MS)"/>
                <a:sym typeface="Calibri (MS)"/>
              </a:rPr>
              <a:t>Inhouse developed corner forming  </a:t>
            </a:r>
          </a:p>
          <a:p>
            <a:pPr algn="l" marL="66634" indent="-33317" lvl="1">
              <a:lnSpc>
                <a:spcPts val="2147"/>
              </a:lnSpc>
            </a:pPr>
            <a:r>
              <a:rPr lang="en-US" sz="1988">
                <a:solidFill>
                  <a:srgbClr val="000000"/>
                </a:solidFill>
                <a:latin typeface="Calibri (MS)"/>
                <a:ea typeface="Calibri (MS)"/>
                <a:cs typeface="Calibri (MS)"/>
                <a:sym typeface="Calibri (MS)"/>
              </a:rPr>
              <a:t>   machine to provide jointless corners</a:t>
            </a:r>
          </a:p>
          <a:p>
            <a:pPr algn="l" marL="66634" indent="-33317" lvl="1">
              <a:lnSpc>
                <a:spcPts val="2147"/>
              </a:lnSpc>
              <a:buFont typeface="Arial"/>
              <a:buChar char="•"/>
            </a:pPr>
            <a:r>
              <a:rPr lang="en-US" sz="1988">
                <a:solidFill>
                  <a:srgbClr val="000000"/>
                </a:solidFill>
                <a:latin typeface="Calibri (MS)"/>
                <a:ea typeface="Calibri (MS)"/>
                <a:cs typeface="Calibri (MS)"/>
                <a:sym typeface="Calibri (MS)"/>
              </a:rPr>
              <a:t>Better mechanical strength of doors </a:t>
            </a:r>
          </a:p>
          <a:p>
            <a:pPr algn="l" marL="66634" indent="-33317" lvl="1">
              <a:lnSpc>
                <a:spcPts val="2147"/>
              </a:lnSpc>
              <a:buFont typeface="Arial"/>
              <a:buChar char="•"/>
            </a:pPr>
            <a:r>
              <a:rPr lang="en-US" sz="1988">
                <a:solidFill>
                  <a:srgbClr val="000000"/>
                </a:solidFill>
                <a:latin typeface="Calibri (MS)"/>
                <a:ea typeface="Calibri (MS)"/>
                <a:cs typeface="Calibri (MS)"/>
                <a:sym typeface="Calibri (MS)"/>
              </a:rPr>
              <a:t>Better ip degree protection</a:t>
            </a:r>
          </a:p>
        </p:txBody>
      </p:sp>
      <p:grpSp>
        <p:nvGrpSpPr>
          <p:cNvPr name="Group 11" id="11"/>
          <p:cNvGrpSpPr/>
          <p:nvPr/>
        </p:nvGrpSpPr>
        <p:grpSpPr>
          <a:xfrm rot="0">
            <a:off x="863489" y="6939715"/>
            <a:ext cx="8966416" cy="94355"/>
            <a:chOff x="0" y="0"/>
            <a:chExt cx="11955221" cy="125806"/>
          </a:xfrm>
        </p:grpSpPr>
        <p:sp>
          <p:nvSpPr>
            <p:cNvPr name="Freeform 12" id="12"/>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3">
                <a:alphaModFix amt="85000"/>
              </a:blip>
              <a:stretch>
                <a:fillRect l="0" t="0" r="23514" b="-5036226"/>
              </a:stretch>
            </a:blipFill>
          </p:spPr>
        </p:sp>
      </p:grpSp>
    </p:spTree>
  </p:cSld>
  <p:clrMapOvr>
    <a:masterClrMapping/>
  </p:clrMapOvr>
  <p:transition spd="fast">
    <p:fade/>
  </p:transition>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07644" y="1347759"/>
            <a:ext cx="8966416" cy="94355"/>
            <a:chOff x="0" y="0"/>
            <a:chExt cx="11955221" cy="125806"/>
          </a:xfrm>
        </p:grpSpPr>
        <p:sp>
          <p:nvSpPr>
            <p:cNvPr name="Freeform 3" id="3"/>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2">
                <a:alphaModFix amt="85000"/>
              </a:blip>
              <a:stretch>
                <a:fillRect l="0" t="0" r="23514" b="-5036226"/>
              </a:stretch>
            </a:blipFill>
          </p:spPr>
        </p:sp>
      </p:grpSp>
      <p:grpSp>
        <p:nvGrpSpPr>
          <p:cNvPr name="Group 4" id="4"/>
          <p:cNvGrpSpPr/>
          <p:nvPr/>
        </p:nvGrpSpPr>
        <p:grpSpPr>
          <a:xfrm rot="0">
            <a:off x="807644" y="4800838"/>
            <a:ext cx="8966416" cy="94355"/>
            <a:chOff x="0" y="0"/>
            <a:chExt cx="11955221" cy="125806"/>
          </a:xfrm>
        </p:grpSpPr>
        <p:sp>
          <p:nvSpPr>
            <p:cNvPr name="Freeform 5" id="5"/>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2">
                <a:alphaModFix amt="85000"/>
              </a:blip>
              <a:stretch>
                <a:fillRect l="0" t="0" r="23514" b="-5036226"/>
              </a:stretch>
            </a:blipFill>
          </p:spPr>
        </p:sp>
      </p:grpSp>
      <p:grpSp>
        <p:nvGrpSpPr>
          <p:cNvPr name="Group 6" id="6"/>
          <p:cNvGrpSpPr/>
          <p:nvPr/>
        </p:nvGrpSpPr>
        <p:grpSpPr>
          <a:xfrm rot="0">
            <a:off x="807644" y="1508950"/>
            <a:ext cx="8966416" cy="3208020"/>
            <a:chOff x="0" y="0"/>
            <a:chExt cx="11955221" cy="4277360"/>
          </a:xfrm>
        </p:grpSpPr>
        <p:sp>
          <p:nvSpPr>
            <p:cNvPr name="Freeform 7" id="7"/>
            <p:cNvSpPr/>
            <p:nvPr/>
          </p:nvSpPr>
          <p:spPr>
            <a:xfrm flipH="false" flipV="false" rot="0">
              <a:off x="0" y="0"/>
              <a:ext cx="11955272" cy="4277360"/>
            </a:xfrm>
            <a:custGeom>
              <a:avLst/>
              <a:gdLst/>
              <a:ahLst/>
              <a:cxnLst/>
              <a:rect r="r" b="b" t="t" l="l"/>
              <a:pathLst>
                <a:path h="4277360" w="11955272">
                  <a:moveTo>
                    <a:pt x="0" y="0"/>
                  </a:moveTo>
                  <a:lnTo>
                    <a:pt x="11955272" y="0"/>
                  </a:lnTo>
                  <a:lnTo>
                    <a:pt x="11955272" y="4277360"/>
                  </a:lnTo>
                  <a:lnTo>
                    <a:pt x="0" y="4277360"/>
                  </a:lnTo>
                  <a:close/>
                </a:path>
              </a:pathLst>
            </a:custGeom>
            <a:blipFill>
              <a:blip r:embed="rId2">
                <a:alphaModFix amt="85000"/>
              </a:blip>
              <a:stretch>
                <a:fillRect l="0" t="0" r="23514" b="-51128"/>
              </a:stretch>
            </a:blipFill>
          </p:spPr>
        </p:sp>
      </p:grpSp>
      <p:grpSp>
        <p:nvGrpSpPr>
          <p:cNvPr name="Group 8" id="8"/>
          <p:cNvGrpSpPr/>
          <p:nvPr/>
        </p:nvGrpSpPr>
        <p:grpSpPr>
          <a:xfrm rot="0">
            <a:off x="8463163" y="4530957"/>
            <a:ext cx="948042" cy="1264053"/>
            <a:chOff x="0" y="0"/>
            <a:chExt cx="1264056" cy="1685404"/>
          </a:xfrm>
        </p:grpSpPr>
        <p:sp>
          <p:nvSpPr>
            <p:cNvPr name="Freeform 9" id="9"/>
            <p:cNvSpPr/>
            <p:nvPr/>
          </p:nvSpPr>
          <p:spPr>
            <a:xfrm flipH="false" flipV="false" rot="0">
              <a:off x="0" y="0"/>
              <a:ext cx="1264031" cy="1685290"/>
            </a:xfrm>
            <a:custGeom>
              <a:avLst/>
              <a:gdLst/>
              <a:ahLst/>
              <a:cxnLst/>
              <a:rect r="r" b="b" t="t" l="l"/>
              <a:pathLst>
                <a:path h="1685290" w="1264031">
                  <a:moveTo>
                    <a:pt x="0" y="842645"/>
                  </a:moveTo>
                  <a:cubicBezTo>
                    <a:pt x="0" y="377317"/>
                    <a:pt x="282956" y="0"/>
                    <a:pt x="632079" y="0"/>
                  </a:cubicBezTo>
                  <a:cubicBezTo>
                    <a:pt x="981202" y="0"/>
                    <a:pt x="1264031" y="377317"/>
                    <a:pt x="1264031" y="842645"/>
                  </a:cubicBezTo>
                  <a:cubicBezTo>
                    <a:pt x="1264031" y="1307973"/>
                    <a:pt x="981075" y="1685290"/>
                    <a:pt x="631952" y="1685290"/>
                  </a:cubicBezTo>
                  <a:cubicBezTo>
                    <a:pt x="282829" y="1685290"/>
                    <a:pt x="0" y="1308100"/>
                    <a:pt x="0" y="842645"/>
                  </a:cubicBezTo>
                  <a:close/>
                </a:path>
              </a:pathLst>
            </a:custGeom>
            <a:blipFill>
              <a:blip r:embed="rId3"/>
              <a:stretch>
                <a:fillRect l="0" t="0" r="-623399" b="-283571"/>
              </a:stretch>
            </a:blipFill>
          </p:spPr>
        </p:sp>
      </p:grpSp>
      <p:grpSp>
        <p:nvGrpSpPr>
          <p:cNvPr name="Group 10" id="10"/>
          <p:cNvGrpSpPr/>
          <p:nvPr/>
        </p:nvGrpSpPr>
        <p:grpSpPr>
          <a:xfrm rot="0">
            <a:off x="8546830" y="4642514"/>
            <a:ext cx="780717" cy="1040949"/>
            <a:chOff x="0" y="0"/>
            <a:chExt cx="1040956" cy="1387932"/>
          </a:xfrm>
        </p:grpSpPr>
        <p:sp>
          <p:nvSpPr>
            <p:cNvPr name="Freeform 11" id="11"/>
            <p:cNvSpPr/>
            <p:nvPr/>
          </p:nvSpPr>
          <p:spPr>
            <a:xfrm flipH="false" flipV="false" rot="0">
              <a:off x="0" y="0"/>
              <a:ext cx="1050798" cy="1387856"/>
            </a:xfrm>
            <a:custGeom>
              <a:avLst/>
              <a:gdLst/>
              <a:ahLst/>
              <a:cxnLst/>
              <a:rect r="r" b="b" t="t" l="l"/>
              <a:pathLst>
                <a:path h="1387856" w="1050798">
                  <a:moveTo>
                    <a:pt x="0" y="693928"/>
                  </a:moveTo>
                  <a:cubicBezTo>
                    <a:pt x="0" y="316357"/>
                    <a:pt x="230378" y="0"/>
                    <a:pt x="525399" y="0"/>
                  </a:cubicBezTo>
                  <a:lnTo>
                    <a:pt x="525399" y="19812"/>
                  </a:lnTo>
                  <a:lnTo>
                    <a:pt x="525399" y="0"/>
                  </a:lnTo>
                  <a:cubicBezTo>
                    <a:pt x="820547" y="0"/>
                    <a:pt x="1050798" y="316357"/>
                    <a:pt x="1050798" y="693928"/>
                  </a:cubicBezTo>
                  <a:lnTo>
                    <a:pt x="1030986" y="693928"/>
                  </a:lnTo>
                  <a:lnTo>
                    <a:pt x="1050798" y="693928"/>
                  </a:lnTo>
                  <a:cubicBezTo>
                    <a:pt x="1050798" y="1071499"/>
                    <a:pt x="820420" y="1387856"/>
                    <a:pt x="525399" y="1387856"/>
                  </a:cubicBezTo>
                  <a:lnTo>
                    <a:pt x="525399" y="1368044"/>
                  </a:lnTo>
                  <a:lnTo>
                    <a:pt x="525399" y="1387856"/>
                  </a:lnTo>
                  <a:cubicBezTo>
                    <a:pt x="230378" y="1387983"/>
                    <a:pt x="0" y="1071626"/>
                    <a:pt x="0" y="693928"/>
                  </a:cubicBezTo>
                  <a:lnTo>
                    <a:pt x="19812" y="693928"/>
                  </a:lnTo>
                  <a:lnTo>
                    <a:pt x="39624" y="693928"/>
                  </a:lnTo>
                  <a:lnTo>
                    <a:pt x="19812" y="693928"/>
                  </a:lnTo>
                  <a:lnTo>
                    <a:pt x="0" y="693928"/>
                  </a:lnTo>
                  <a:moveTo>
                    <a:pt x="39624" y="693928"/>
                  </a:moveTo>
                  <a:cubicBezTo>
                    <a:pt x="39624" y="704850"/>
                    <a:pt x="30734" y="713740"/>
                    <a:pt x="19812" y="713740"/>
                  </a:cubicBezTo>
                  <a:cubicBezTo>
                    <a:pt x="8890" y="713740"/>
                    <a:pt x="0" y="704850"/>
                    <a:pt x="0" y="693928"/>
                  </a:cubicBezTo>
                  <a:cubicBezTo>
                    <a:pt x="0" y="683006"/>
                    <a:pt x="8890" y="674116"/>
                    <a:pt x="19812" y="674116"/>
                  </a:cubicBezTo>
                  <a:cubicBezTo>
                    <a:pt x="30734" y="674116"/>
                    <a:pt x="39624" y="683006"/>
                    <a:pt x="39624" y="693928"/>
                  </a:cubicBezTo>
                  <a:cubicBezTo>
                    <a:pt x="39624" y="1060958"/>
                    <a:pt x="262001" y="1348232"/>
                    <a:pt x="525399" y="1348232"/>
                  </a:cubicBezTo>
                  <a:cubicBezTo>
                    <a:pt x="788797" y="1348232"/>
                    <a:pt x="1011301" y="1060958"/>
                    <a:pt x="1011301" y="693928"/>
                  </a:cubicBezTo>
                  <a:cubicBezTo>
                    <a:pt x="1011301" y="326898"/>
                    <a:pt x="788797" y="39624"/>
                    <a:pt x="525399" y="39624"/>
                  </a:cubicBezTo>
                  <a:lnTo>
                    <a:pt x="525399" y="19812"/>
                  </a:lnTo>
                  <a:lnTo>
                    <a:pt x="525399" y="39624"/>
                  </a:lnTo>
                  <a:cubicBezTo>
                    <a:pt x="262001" y="39624"/>
                    <a:pt x="39624" y="326898"/>
                    <a:pt x="39624" y="693928"/>
                  </a:cubicBezTo>
                  <a:close/>
                </a:path>
              </a:pathLst>
            </a:custGeom>
            <a:solidFill>
              <a:srgbClr val="FFFFFF"/>
            </a:solidFill>
            <a:ln w="12700">
              <a:solidFill>
                <a:srgbClr val="000000"/>
              </a:solidFill>
            </a:ln>
          </p:spPr>
        </p:sp>
      </p:grpSp>
      <p:sp>
        <p:nvSpPr>
          <p:cNvPr name="Freeform 12" id="12"/>
          <p:cNvSpPr/>
          <p:nvPr/>
        </p:nvSpPr>
        <p:spPr>
          <a:xfrm flipH="false" flipV="false" rot="0">
            <a:off x="4063460" y="6732480"/>
            <a:ext cx="2454793" cy="701373"/>
          </a:xfrm>
          <a:custGeom>
            <a:avLst/>
            <a:gdLst/>
            <a:ahLst/>
            <a:cxnLst/>
            <a:rect r="r" b="b" t="t" l="l"/>
            <a:pathLst>
              <a:path h="701373" w="2454793">
                <a:moveTo>
                  <a:pt x="0" y="0"/>
                </a:moveTo>
                <a:lnTo>
                  <a:pt x="2454793" y="0"/>
                </a:lnTo>
                <a:lnTo>
                  <a:pt x="2454793" y="701373"/>
                </a:lnTo>
                <a:lnTo>
                  <a:pt x="0" y="701373"/>
                </a:lnTo>
                <a:lnTo>
                  <a:pt x="0" y="0"/>
                </a:lnTo>
                <a:close/>
              </a:path>
            </a:pathLst>
          </a:custGeom>
          <a:blipFill>
            <a:blip r:embed="rId4"/>
            <a:stretch>
              <a:fillRect l="0" t="0" r="0" b="0"/>
            </a:stretch>
          </a:blipFill>
        </p:spPr>
      </p:sp>
      <p:grpSp>
        <p:nvGrpSpPr>
          <p:cNvPr name="Group 13" id="13"/>
          <p:cNvGrpSpPr/>
          <p:nvPr/>
        </p:nvGrpSpPr>
        <p:grpSpPr>
          <a:xfrm rot="0">
            <a:off x="759209" y="531400"/>
            <a:ext cx="9254776" cy="6063072"/>
            <a:chOff x="0" y="0"/>
            <a:chExt cx="12339701" cy="8084096"/>
          </a:xfrm>
        </p:grpSpPr>
        <p:sp>
          <p:nvSpPr>
            <p:cNvPr name="Freeform 14" id="14"/>
            <p:cNvSpPr/>
            <p:nvPr/>
          </p:nvSpPr>
          <p:spPr>
            <a:xfrm flipH="false" flipV="false" rot="0">
              <a:off x="0" y="0"/>
              <a:ext cx="12339701" cy="8084058"/>
            </a:xfrm>
            <a:custGeom>
              <a:avLst/>
              <a:gdLst/>
              <a:ahLst/>
              <a:cxnLst/>
              <a:rect r="r" b="b" t="t" l="l"/>
              <a:pathLst>
                <a:path h="8084058" w="12339701">
                  <a:moveTo>
                    <a:pt x="0" y="0"/>
                  </a:moveTo>
                  <a:lnTo>
                    <a:pt x="12339701" y="0"/>
                  </a:lnTo>
                  <a:lnTo>
                    <a:pt x="12339701" y="8084058"/>
                  </a:lnTo>
                  <a:lnTo>
                    <a:pt x="0" y="8084058"/>
                  </a:lnTo>
                  <a:close/>
                </a:path>
              </a:pathLst>
            </a:custGeom>
            <a:solidFill>
              <a:srgbClr val="5B9BD5"/>
            </a:solidFill>
            <a:ln w="12700">
              <a:solidFill>
                <a:srgbClr val="000000"/>
              </a:solidFill>
            </a:ln>
          </p:spPr>
        </p:sp>
      </p:grpSp>
      <p:sp>
        <p:nvSpPr>
          <p:cNvPr name="TextBox 15" id="15"/>
          <p:cNvSpPr txBox="true"/>
          <p:nvPr/>
        </p:nvSpPr>
        <p:spPr>
          <a:xfrm rot="0">
            <a:off x="2821496" y="1563443"/>
            <a:ext cx="5265430" cy="3941836"/>
          </a:xfrm>
          <a:prstGeom prst="rect">
            <a:avLst/>
          </a:prstGeom>
        </p:spPr>
        <p:txBody>
          <a:bodyPr anchor="t" rtlCol="false" tIns="0" lIns="0" bIns="0" rIns="0">
            <a:spAutoFit/>
          </a:bodyPr>
          <a:lstStyle/>
          <a:p>
            <a:pPr algn="ctr">
              <a:lnSpc>
                <a:spcPts val="7072"/>
              </a:lnSpc>
            </a:pPr>
            <a:r>
              <a:rPr lang="en-US" sz="6548" b="true">
                <a:solidFill>
                  <a:srgbClr val="FFFFFF"/>
                </a:solidFill>
                <a:latin typeface="Calibri (MS) Bold"/>
                <a:ea typeface="Calibri (MS) Bold"/>
                <a:cs typeface="Calibri (MS) Bold"/>
                <a:sym typeface="Calibri (MS) Bold"/>
              </a:rPr>
              <a:t>SURFACE TREATMENT </a:t>
            </a:r>
          </a:p>
          <a:p>
            <a:pPr algn="ctr">
              <a:lnSpc>
                <a:spcPts val="7072"/>
              </a:lnSpc>
            </a:pPr>
            <a:r>
              <a:rPr lang="en-US" sz="6548" b="true">
                <a:solidFill>
                  <a:srgbClr val="FFFFFF"/>
                </a:solidFill>
                <a:latin typeface="Calibri (MS) Bold"/>
                <a:ea typeface="Calibri (MS) Bold"/>
                <a:cs typeface="Calibri (MS) Bold"/>
                <a:sym typeface="Calibri (MS) Bold"/>
              </a:rPr>
              <a:t>&amp;</a:t>
            </a:r>
          </a:p>
          <a:p>
            <a:pPr algn="ctr">
              <a:lnSpc>
                <a:spcPts val="7072"/>
              </a:lnSpc>
            </a:pPr>
            <a:r>
              <a:rPr lang="en-US" sz="6548" b="true">
                <a:solidFill>
                  <a:srgbClr val="FFFFFF"/>
                </a:solidFill>
                <a:latin typeface="Calibri (MS) Bold"/>
                <a:ea typeface="Calibri (MS) Bold"/>
                <a:cs typeface="Calibri (MS) Bold"/>
                <a:sym typeface="Calibri (MS) Bold"/>
              </a:rPr>
              <a:t>PAINTING</a:t>
            </a:r>
          </a:p>
        </p:txBody>
      </p:sp>
    </p:spTree>
  </p:cSld>
  <p:clrMapOvr>
    <a:masterClrMapping/>
  </p:clrMapOvr>
  <p:transition spd="fast">
    <p:fade/>
  </p:transition>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873097" y="-227419"/>
            <a:ext cx="3820306" cy="8020050"/>
            <a:chOff x="0" y="0"/>
            <a:chExt cx="5093741" cy="10693400"/>
          </a:xfrm>
        </p:grpSpPr>
        <p:sp>
          <p:nvSpPr>
            <p:cNvPr name="Freeform 3" id="3"/>
            <p:cNvSpPr/>
            <p:nvPr/>
          </p:nvSpPr>
          <p:spPr>
            <a:xfrm flipH="false" flipV="false" rot="0">
              <a:off x="0" y="0"/>
              <a:ext cx="5093716" cy="10693400"/>
            </a:xfrm>
            <a:custGeom>
              <a:avLst/>
              <a:gdLst/>
              <a:ahLst/>
              <a:cxnLst/>
              <a:rect r="r" b="b" t="t" l="l"/>
              <a:pathLst>
                <a:path h="10693400" w="5093716">
                  <a:moveTo>
                    <a:pt x="0" y="0"/>
                  </a:moveTo>
                  <a:lnTo>
                    <a:pt x="5093716" y="0"/>
                  </a:lnTo>
                  <a:lnTo>
                    <a:pt x="5093716" y="10693400"/>
                  </a:lnTo>
                  <a:lnTo>
                    <a:pt x="0" y="10693400"/>
                  </a:lnTo>
                  <a:close/>
                </a:path>
              </a:pathLst>
            </a:custGeom>
            <a:blipFill>
              <a:blip r:embed="rId2">
                <a:alphaModFix amt="60000"/>
              </a:blip>
              <a:stretch>
                <a:fillRect l="0" t="0" r="-79515" b="39548"/>
              </a:stretch>
            </a:blipFill>
          </p:spPr>
        </p:sp>
      </p:grpSp>
      <p:grpSp>
        <p:nvGrpSpPr>
          <p:cNvPr name="Group 4" id="4"/>
          <p:cNvGrpSpPr/>
          <p:nvPr/>
        </p:nvGrpSpPr>
        <p:grpSpPr>
          <a:xfrm rot="0">
            <a:off x="7437472" y="520751"/>
            <a:ext cx="2793368" cy="6054652"/>
            <a:chOff x="0" y="0"/>
            <a:chExt cx="3724491" cy="8072869"/>
          </a:xfrm>
        </p:grpSpPr>
        <p:sp>
          <p:nvSpPr>
            <p:cNvPr name="Freeform 5" id="5"/>
            <p:cNvSpPr/>
            <p:nvPr/>
          </p:nvSpPr>
          <p:spPr>
            <a:xfrm flipH="false" flipV="false" rot="0">
              <a:off x="0" y="0"/>
              <a:ext cx="3724497" cy="8072873"/>
            </a:xfrm>
            <a:custGeom>
              <a:avLst/>
              <a:gdLst/>
              <a:ahLst/>
              <a:cxnLst/>
              <a:rect r="r" b="b" t="t" l="l"/>
              <a:pathLst>
                <a:path h="8072873" w="3724497">
                  <a:moveTo>
                    <a:pt x="0" y="0"/>
                  </a:moveTo>
                  <a:lnTo>
                    <a:pt x="3724497" y="0"/>
                  </a:lnTo>
                  <a:lnTo>
                    <a:pt x="3724497" y="8072873"/>
                  </a:lnTo>
                  <a:lnTo>
                    <a:pt x="0" y="8072873"/>
                  </a:lnTo>
                  <a:close/>
                </a:path>
              </a:pathLst>
            </a:custGeom>
            <a:solidFill>
              <a:srgbClr val="000000">
                <a:alpha val="0"/>
              </a:srgbClr>
            </a:solidFill>
            <a:ln w="12700">
              <a:solidFill>
                <a:srgbClr val="000000"/>
              </a:solidFill>
            </a:ln>
          </p:spPr>
        </p:sp>
        <p:sp>
          <p:nvSpPr>
            <p:cNvPr name="TextBox 6" id="6"/>
            <p:cNvSpPr txBox="true"/>
            <p:nvPr/>
          </p:nvSpPr>
          <p:spPr>
            <a:xfrm>
              <a:off x="0" y="38100"/>
              <a:ext cx="3724491" cy="8034769"/>
            </a:xfrm>
            <a:prstGeom prst="rect">
              <a:avLst/>
            </a:prstGeom>
          </p:spPr>
          <p:txBody>
            <a:bodyPr anchor="ctr" rtlCol="false" tIns="0" lIns="0" bIns="0" rIns="0"/>
            <a:lstStyle/>
            <a:p>
              <a:pPr algn="l">
                <a:lnSpc>
                  <a:spcPts val="3536"/>
                </a:lnSpc>
              </a:pPr>
              <a:r>
                <a:rPr lang="en-US" b="true" sz="3274" spc="-19">
                  <a:solidFill>
                    <a:srgbClr val="000000"/>
                  </a:solidFill>
                  <a:latin typeface="TT Rounds Condensed Bold"/>
                  <a:ea typeface="TT Rounds Condensed Bold"/>
                  <a:cs typeface="TT Rounds Condensed Bold"/>
                  <a:sym typeface="TT Rounds Condensed Bold"/>
                </a:rPr>
                <a:t>SEVEN TANK TREATMENT PROCESS</a:t>
              </a:r>
            </a:p>
          </p:txBody>
        </p:sp>
      </p:grpSp>
      <p:grpSp>
        <p:nvGrpSpPr>
          <p:cNvPr name="Group 7" id="7"/>
          <p:cNvGrpSpPr/>
          <p:nvPr/>
        </p:nvGrpSpPr>
        <p:grpSpPr>
          <a:xfrm rot="0">
            <a:off x="10000259" y="7057844"/>
            <a:ext cx="401003" cy="534667"/>
            <a:chOff x="0" y="0"/>
            <a:chExt cx="534670" cy="712889"/>
          </a:xfrm>
        </p:grpSpPr>
        <p:sp>
          <p:nvSpPr>
            <p:cNvPr name="Freeform 8" id="8"/>
            <p:cNvSpPr/>
            <p:nvPr/>
          </p:nvSpPr>
          <p:spPr>
            <a:xfrm flipH="false" flipV="false" rot="0">
              <a:off x="0" y="0"/>
              <a:ext cx="534670" cy="712851"/>
            </a:xfrm>
            <a:custGeom>
              <a:avLst/>
              <a:gdLst/>
              <a:ahLst/>
              <a:cxnLst/>
              <a:rect r="r" b="b" t="t" l="l"/>
              <a:pathLst>
                <a:path h="712851" w="534670">
                  <a:moveTo>
                    <a:pt x="0" y="356489"/>
                  </a:moveTo>
                  <a:cubicBezTo>
                    <a:pt x="0" y="159639"/>
                    <a:pt x="119634" y="0"/>
                    <a:pt x="267335" y="0"/>
                  </a:cubicBezTo>
                  <a:cubicBezTo>
                    <a:pt x="415036" y="0"/>
                    <a:pt x="534670" y="159639"/>
                    <a:pt x="534670" y="356489"/>
                  </a:cubicBezTo>
                  <a:cubicBezTo>
                    <a:pt x="534670" y="553339"/>
                    <a:pt x="415036" y="712851"/>
                    <a:pt x="267335" y="712851"/>
                  </a:cubicBezTo>
                  <a:cubicBezTo>
                    <a:pt x="119634" y="712851"/>
                    <a:pt x="0" y="553339"/>
                    <a:pt x="0" y="356489"/>
                  </a:cubicBezTo>
                  <a:close/>
                </a:path>
              </a:pathLst>
            </a:custGeom>
            <a:blipFill>
              <a:blip r:embed="rId3"/>
              <a:stretch>
                <a:fillRect l="0" t="0" r="-1610213" b="-806823"/>
              </a:stretch>
            </a:blipFill>
          </p:spPr>
        </p:sp>
      </p:grpSp>
      <p:grpSp>
        <p:nvGrpSpPr>
          <p:cNvPr name="Group 9" id="9"/>
          <p:cNvGrpSpPr/>
          <p:nvPr/>
        </p:nvGrpSpPr>
        <p:grpSpPr>
          <a:xfrm rot="0">
            <a:off x="10021224" y="7085800"/>
            <a:ext cx="359073" cy="478765"/>
            <a:chOff x="0" y="0"/>
            <a:chExt cx="478765" cy="638353"/>
          </a:xfrm>
        </p:grpSpPr>
        <p:sp>
          <p:nvSpPr>
            <p:cNvPr name="Freeform 10" id="10"/>
            <p:cNvSpPr/>
            <p:nvPr/>
          </p:nvSpPr>
          <p:spPr>
            <a:xfrm flipH="false" flipV="false" rot="0">
              <a:off x="0" y="0"/>
              <a:ext cx="486156" cy="641604"/>
            </a:xfrm>
            <a:custGeom>
              <a:avLst/>
              <a:gdLst/>
              <a:ahLst/>
              <a:cxnLst/>
              <a:rect r="r" b="b" t="t" l="l"/>
              <a:pathLst>
                <a:path h="641604" w="486156">
                  <a:moveTo>
                    <a:pt x="0" y="320802"/>
                  </a:moveTo>
                  <a:cubicBezTo>
                    <a:pt x="0" y="146431"/>
                    <a:pt x="106426" y="0"/>
                    <a:pt x="243078" y="0"/>
                  </a:cubicBezTo>
                  <a:lnTo>
                    <a:pt x="243078" y="9906"/>
                  </a:lnTo>
                  <a:lnTo>
                    <a:pt x="243078" y="0"/>
                  </a:lnTo>
                  <a:cubicBezTo>
                    <a:pt x="379857" y="0"/>
                    <a:pt x="486156" y="146431"/>
                    <a:pt x="486156" y="320802"/>
                  </a:cubicBezTo>
                  <a:lnTo>
                    <a:pt x="476250" y="320802"/>
                  </a:lnTo>
                  <a:lnTo>
                    <a:pt x="486156" y="320802"/>
                  </a:lnTo>
                  <a:cubicBezTo>
                    <a:pt x="486156" y="495173"/>
                    <a:pt x="379730" y="641604"/>
                    <a:pt x="243078" y="641604"/>
                  </a:cubicBezTo>
                  <a:lnTo>
                    <a:pt x="243078" y="631698"/>
                  </a:lnTo>
                  <a:lnTo>
                    <a:pt x="243078" y="641604"/>
                  </a:lnTo>
                  <a:cubicBezTo>
                    <a:pt x="106426" y="641604"/>
                    <a:pt x="0" y="495173"/>
                    <a:pt x="0" y="320802"/>
                  </a:cubicBezTo>
                  <a:lnTo>
                    <a:pt x="9906" y="320802"/>
                  </a:lnTo>
                  <a:lnTo>
                    <a:pt x="19812" y="320802"/>
                  </a:lnTo>
                  <a:lnTo>
                    <a:pt x="9906" y="320802"/>
                  </a:lnTo>
                  <a:lnTo>
                    <a:pt x="0" y="320802"/>
                  </a:lnTo>
                  <a:moveTo>
                    <a:pt x="19812" y="320802"/>
                  </a:moveTo>
                  <a:cubicBezTo>
                    <a:pt x="19812" y="326263"/>
                    <a:pt x="15367" y="330708"/>
                    <a:pt x="9906" y="330708"/>
                  </a:cubicBezTo>
                  <a:cubicBezTo>
                    <a:pt x="4445" y="330708"/>
                    <a:pt x="0" y="326263"/>
                    <a:pt x="0" y="320802"/>
                  </a:cubicBezTo>
                  <a:cubicBezTo>
                    <a:pt x="0" y="315341"/>
                    <a:pt x="4445" y="310896"/>
                    <a:pt x="9906" y="310896"/>
                  </a:cubicBezTo>
                  <a:cubicBezTo>
                    <a:pt x="15367" y="310896"/>
                    <a:pt x="19812" y="315341"/>
                    <a:pt x="19812" y="320802"/>
                  </a:cubicBezTo>
                  <a:cubicBezTo>
                    <a:pt x="19812" y="489839"/>
                    <a:pt x="122174" y="621792"/>
                    <a:pt x="243078" y="621792"/>
                  </a:cubicBezTo>
                  <a:cubicBezTo>
                    <a:pt x="363982" y="621792"/>
                    <a:pt x="466344" y="489839"/>
                    <a:pt x="466344" y="320802"/>
                  </a:cubicBezTo>
                  <a:cubicBezTo>
                    <a:pt x="466344" y="151765"/>
                    <a:pt x="363982" y="19812"/>
                    <a:pt x="243078" y="19812"/>
                  </a:cubicBezTo>
                  <a:lnTo>
                    <a:pt x="243078" y="9906"/>
                  </a:lnTo>
                  <a:lnTo>
                    <a:pt x="243078" y="19812"/>
                  </a:lnTo>
                  <a:cubicBezTo>
                    <a:pt x="122174" y="19812"/>
                    <a:pt x="19812" y="151765"/>
                    <a:pt x="19812" y="320802"/>
                  </a:cubicBezTo>
                  <a:close/>
                </a:path>
              </a:pathLst>
            </a:custGeom>
            <a:solidFill>
              <a:srgbClr val="FFFFFF"/>
            </a:solidFill>
            <a:ln w="12700">
              <a:solidFill>
                <a:srgbClr val="000000"/>
              </a:solidFill>
            </a:ln>
          </p:spPr>
        </p:sp>
      </p:grpSp>
      <p:grpSp>
        <p:nvGrpSpPr>
          <p:cNvPr name="Group 11" id="11"/>
          <p:cNvGrpSpPr/>
          <p:nvPr/>
        </p:nvGrpSpPr>
        <p:grpSpPr>
          <a:xfrm rot="0">
            <a:off x="538382" y="513321"/>
            <a:ext cx="5779265" cy="14849"/>
            <a:chOff x="0" y="0"/>
            <a:chExt cx="7705687" cy="19799"/>
          </a:xfrm>
        </p:grpSpPr>
        <p:sp>
          <p:nvSpPr>
            <p:cNvPr name="Freeform 12" id="12"/>
            <p:cNvSpPr/>
            <p:nvPr/>
          </p:nvSpPr>
          <p:spPr>
            <a:xfrm flipH="false" flipV="false" rot="0">
              <a:off x="9906" y="9906"/>
              <a:ext cx="7685913" cy="0"/>
            </a:xfrm>
            <a:custGeom>
              <a:avLst/>
              <a:gdLst/>
              <a:ahLst/>
              <a:cxnLst/>
              <a:rect r="r" b="b" t="t" l="l"/>
              <a:pathLst>
                <a:path h="0" w="7685913">
                  <a:moveTo>
                    <a:pt x="0" y="0"/>
                  </a:moveTo>
                  <a:lnTo>
                    <a:pt x="7685913" y="0"/>
                  </a:lnTo>
                </a:path>
              </a:pathLst>
            </a:custGeom>
            <a:solidFill>
              <a:srgbClr val="5B9BD5"/>
            </a:solidFill>
            <a:ln w="12700">
              <a:solidFill>
                <a:srgbClr val="000000"/>
              </a:solidFill>
            </a:ln>
          </p:spPr>
        </p:sp>
        <p:sp>
          <p:nvSpPr>
            <p:cNvPr name="Freeform 13" id="13"/>
            <p:cNvSpPr/>
            <p:nvPr/>
          </p:nvSpPr>
          <p:spPr>
            <a:xfrm flipH="false" flipV="false" rot="0">
              <a:off x="9906" y="0"/>
              <a:ext cx="7685913" cy="19812"/>
            </a:xfrm>
            <a:custGeom>
              <a:avLst/>
              <a:gdLst/>
              <a:ahLst/>
              <a:cxnLst/>
              <a:rect r="r" b="b" t="t" l="l"/>
              <a:pathLst>
                <a:path h="19812" w="7685913">
                  <a:moveTo>
                    <a:pt x="0" y="0"/>
                  </a:moveTo>
                  <a:lnTo>
                    <a:pt x="7685913" y="0"/>
                  </a:lnTo>
                  <a:lnTo>
                    <a:pt x="7685913" y="19812"/>
                  </a:lnTo>
                  <a:lnTo>
                    <a:pt x="0" y="19812"/>
                  </a:lnTo>
                  <a:close/>
                </a:path>
              </a:pathLst>
            </a:custGeom>
            <a:solidFill>
              <a:srgbClr val="5B9BD5"/>
            </a:solidFill>
            <a:ln w="12700">
              <a:solidFill>
                <a:srgbClr val="000000"/>
              </a:solidFill>
            </a:ln>
          </p:spPr>
        </p:sp>
      </p:grpSp>
      <p:sp>
        <p:nvSpPr>
          <p:cNvPr name="TextBox 14" id="14"/>
          <p:cNvSpPr txBox="true"/>
          <p:nvPr/>
        </p:nvSpPr>
        <p:spPr>
          <a:xfrm rot="0">
            <a:off x="584006" y="549421"/>
            <a:ext cx="1076487" cy="6467989"/>
          </a:xfrm>
          <a:prstGeom prst="rect">
            <a:avLst/>
          </a:prstGeom>
        </p:spPr>
        <p:txBody>
          <a:bodyPr anchor="t" rtlCol="false" tIns="0" lIns="0" bIns="0" rIns="0">
            <a:spAutoFit/>
          </a:bodyPr>
          <a:lstStyle/>
          <a:p>
            <a:pPr algn="l">
              <a:lnSpc>
                <a:spcPts val="1389"/>
              </a:lnSpc>
            </a:pPr>
            <a:r>
              <a:rPr lang="en-US" sz="1286" b="true">
                <a:solidFill>
                  <a:srgbClr val="5B9BD5"/>
                </a:solidFill>
                <a:latin typeface="Calibri (MS) Bold"/>
                <a:ea typeface="Calibri (MS) Bold"/>
                <a:cs typeface="Calibri (MS) Bold"/>
                <a:sym typeface="Calibri (MS) Bold"/>
              </a:rPr>
              <a:t>Metal pretreatment is done with </a:t>
            </a:r>
            <a:r>
              <a:rPr lang="en-US" b="true" sz="1286" i="true">
                <a:solidFill>
                  <a:srgbClr val="000000"/>
                </a:solidFill>
                <a:latin typeface="Calibri (MS) Bold Italics"/>
                <a:ea typeface="Calibri (MS) Bold Italics"/>
                <a:cs typeface="Calibri (MS) Bold Italics"/>
                <a:sym typeface="Calibri (MS) Bold Italics"/>
              </a:rPr>
              <a:t>‘Seven Tank Treatment Process’ </a:t>
            </a:r>
            <a:r>
              <a:rPr lang="en-US" sz="1286" b="true">
                <a:solidFill>
                  <a:srgbClr val="5B9BD5"/>
                </a:solidFill>
                <a:latin typeface="Calibri (MS) Bold"/>
                <a:ea typeface="Calibri (MS) Bold"/>
                <a:cs typeface="Calibri (MS) Bold"/>
                <a:sym typeface="Calibri (MS) Bold"/>
              </a:rPr>
              <a:t>prior to powder coating of the metal surface</a:t>
            </a:r>
          </a:p>
        </p:txBody>
      </p:sp>
      <p:sp>
        <p:nvSpPr>
          <p:cNvPr name="TextBox 15" id="15"/>
          <p:cNvSpPr txBox="true"/>
          <p:nvPr/>
        </p:nvSpPr>
        <p:spPr>
          <a:xfrm rot="0">
            <a:off x="1834782" y="604961"/>
            <a:ext cx="4425810" cy="792537"/>
          </a:xfrm>
          <a:prstGeom prst="rect">
            <a:avLst/>
          </a:prstGeom>
        </p:spPr>
        <p:txBody>
          <a:bodyPr anchor="t" rtlCol="false" tIns="0" lIns="0" bIns="0" rIns="0">
            <a:spAutoFit/>
          </a:bodyPr>
          <a:lstStyle/>
          <a:p>
            <a:pPr algn="l">
              <a:lnSpc>
                <a:spcPts val="1768"/>
              </a:lnSpc>
            </a:pPr>
            <a:r>
              <a:rPr lang="en-US" sz="1637" b="true">
                <a:solidFill>
                  <a:srgbClr val="5B9BD5"/>
                </a:solidFill>
                <a:latin typeface="Calibri (MS) Bold"/>
                <a:ea typeface="Calibri (MS) Bold"/>
                <a:cs typeface="Calibri (MS) Bold"/>
                <a:sym typeface="Calibri (MS) Bold"/>
              </a:rPr>
              <a:t>DEGREASING: </a:t>
            </a:r>
            <a:r>
              <a:rPr lang="en-US" sz="1637">
                <a:solidFill>
                  <a:srgbClr val="000000"/>
                </a:solidFill>
                <a:latin typeface="Calibri (MS)"/>
                <a:ea typeface="Calibri (MS)"/>
                <a:cs typeface="Calibri (MS)"/>
                <a:sym typeface="Calibri (MS)"/>
              </a:rPr>
              <a:t>These are necessarily acidic chemicals which help in removal of dust, oil &amp; grease from surface.</a:t>
            </a:r>
          </a:p>
        </p:txBody>
      </p:sp>
      <p:grpSp>
        <p:nvGrpSpPr>
          <p:cNvPr name="Group 16" id="16"/>
          <p:cNvGrpSpPr/>
          <p:nvPr/>
        </p:nvGrpSpPr>
        <p:grpSpPr>
          <a:xfrm rot="0">
            <a:off x="1691269" y="1439704"/>
            <a:ext cx="4626378" cy="14849"/>
            <a:chOff x="0" y="0"/>
            <a:chExt cx="6168504" cy="19799"/>
          </a:xfrm>
        </p:grpSpPr>
        <p:sp>
          <p:nvSpPr>
            <p:cNvPr name="Freeform 17" id="17"/>
            <p:cNvSpPr/>
            <p:nvPr/>
          </p:nvSpPr>
          <p:spPr>
            <a:xfrm flipH="false" flipV="false" rot="0">
              <a:off x="9906" y="9906"/>
              <a:ext cx="6148705" cy="0"/>
            </a:xfrm>
            <a:custGeom>
              <a:avLst/>
              <a:gdLst/>
              <a:ahLst/>
              <a:cxnLst/>
              <a:rect r="r" b="b" t="t" l="l"/>
              <a:pathLst>
                <a:path h="0" w="6148705">
                  <a:moveTo>
                    <a:pt x="0" y="0"/>
                  </a:moveTo>
                  <a:lnTo>
                    <a:pt x="6148705" y="0"/>
                  </a:lnTo>
                </a:path>
              </a:pathLst>
            </a:custGeom>
            <a:solidFill>
              <a:srgbClr val="5B9BD5"/>
            </a:solidFill>
            <a:ln w="12700">
              <a:solidFill>
                <a:srgbClr val="000000"/>
              </a:solidFill>
            </a:ln>
          </p:spPr>
        </p:sp>
        <p:sp>
          <p:nvSpPr>
            <p:cNvPr name="Freeform 18" id="18"/>
            <p:cNvSpPr/>
            <p:nvPr/>
          </p:nvSpPr>
          <p:spPr>
            <a:xfrm flipH="false" flipV="false" rot="0">
              <a:off x="9906" y="0"/>
              <a:ext cx="6148705" cy="19812"/>
            </a:xfrm>
            <a:custGeom>
              <a:avLst/>
              <a:gdLst/>
              <a:ahLst/>
              <a:cxnLst/>
              <a:rect r="r" b="b" t="t" l="l"/>
              <a:pathLst>
                <a:path h="19812" w="6148705">
                  <a:moveTo>
                    <a:pt x="0" y="0"/>
                  </a:moveTo>
                  <a:lnTo>
                    <a:pt x="6148705" y="0"/>
                  </a:lnTo>
                  <a:lnTo>
                    <a:pt x="6148705" y="19812"/>
                  </a:lnTo>
                  <a:lnTo>
                    <a:pt x="0" y="19812"/>
                  </a:lnTo>
                  <a:close/>
                </a:path>
              </a:pathLst>
            </a:custGeom>
            <a:solidFill>
              <a:srgbClr val="C4D5EB"/>
            </a:solidFill>
            <a:ln w="12700">
              <a:solidFill>
                <a:srgbClr val="000000"/>
              </a:solidFill>
            </a:ln>
          </p:spPr>
        </p:sp>
      </p:grpSp>
      <p:sp>
        <p:nvSpPr>
          <p:cNvPr name="TextBox 19" id="19"/>
          <p:cNvSpPr txBox="true"/>
          <p:nvPr/>
        </p:nvSpPr>
        <p:spPr>
          <a:xfrm rot="0">
            <a:off x="1834782" y="1531344"/>
            <a:ext cx="4425810" cy="792537"/>
          </a:xfrm>
          <a:prstGeom prst="rect">
            <a:avLst/>
          </a:prstGeom>
        </p:spPr>
        <p:txBody>
          <a:bodyPr anchor="t" rtlCol="false" tIns="0" lIns="0" bIns="0" rIns="0">
            <a:spAutoFit/>
          </a:bodyPr>
          <a:lstStyle/>
          <a:p>
            <a:pPr algn="l">
              <a:lnSpc>
                <a:spcPts val="1768"/>
              </a:lnSpc>
            </a:pPr>
            <a:r>
              <a:rPr lang="en-US" sz="1637" b="true">
                <a:solidFill>
                  <a:srgbClr val="5B9BD5"/>
                </a:solidFill>
                <a:latin typeface="Calibri (MS) Bold"/>
                <a:ea typeface="Calibri (MS) Bold"/>
                <a:cs typeface="Calibri (MS) Bold"/>
                <a:sym typeface="Calibri (MS) Bold"/>
              </a:rPr>
              <a:t>RUNNING WATER: </a:t>
            </a:r>
            <a:r>
              <a:rPr lang="en-US" sz="1637">
                <a:solidFill>
                  <a:srgbClr val="000000"/>
                </a:solidFill>
                <a:latin typeface="Calibri (MS)"/>
                <a:ea typeface="Calibri (MS)"/>
                <a:cs typeface="Calibri (MS)"/>
                <a:sym typeface="Calibri (MS)"/>
              </a:rPr>
              <a:t>To remove unwanted chemical particles</a:t>
            </a:r>
          </a:p>
        </p:txBody>
      </p:sp>
      <p:grpSp>
        <p:nvGrpSpPr>
          <p:cNvPr name="Group 20" id="20"/>
          <p:cNvGrpSpPr/>
          <p:nvPr/>
        </p:nvGrpSpPr>
        <p:grpSpPr>
          <a:xfrm rot="0">
            <a:off x="1691269" y="2366086"/>
            <a:ext cx="4626378" cy="14849"/>
            <a:chOff x="0" y="0"/>
            <a:chExt cx="6168504" cy="19799"/>
          </a:xfrm>
        </p:grpSpPr>
        <p:sp>
          <p:nvSpPr>
            <p:cNvPr name="Freeform 21" id="21"/>
            <p:cNvSpPr/>
            <p:nvPr/>
          </p:nvSpPr>
          <p:spPr>
            <a:xfrm flipH="false" flipV="false" rot="0">
              <a:off x="9906" y="9906"/>
              <a:ext cx="6148705" cy="0"/>
            </a:xfrm>
            <a:custGeom>
              <a:avLst/>
              <a:gdLst/>
              <a:ahLst/>
              <a:cxnLst/>
              <a:rect r="r" b="b" t="t" l="l"/>
              <a:pathLst>
                <a:path h="0" w="6148705">
                  <a:moveTo>
                    <a:pt x="0" y="0"/>
                  </a:moveTo>
                  <a:lnTo>
                    <a:pt x="6148705" y="0"/>
                  </a:lnTo>
                </a:path>
              </a:pathLst>
            </a:custGeom>
            <a:solidFill>
              <a:srgbClr val="5B9BD5"/>
            </a:solidFill>
            <a:ln w="12700">
              <a:solidFill>
                <a:srgbClr val="000000"/>
              </a:solidFill>
            </a:ln>
          </p:spPr>
        </p:sp>
        <p:sp>
          <p:nvSpPr>
            <p:cNvPr name="Freeform 22" id="22"/>
            <p:cNvSpPr/>
            <p:nvPr/>
          </p:nvSpPr>
          <p:spPr>
            <a:xfrm flipH="false" flipV="false" rot="0">
              <a:off x="9906" y="0"/>
              <a:ext cx="6148705" cy="19812"/>
            </a:xfrm>
            <a:custGeom>
              <a:avLst/>
              <a:gdLst/>
              <a:ahLst/>
              <a:cxnLst/>
              <a:rect r="r" b="b" t="t" l="l"/>
              <a:pathLst>
                <a:path h="19812" w="6148705">
                  <a:moveTo>
                    <a:pt x="0" y="0"/>
                  </a:moveTo>
                  <a:lnTo>
                    <a:pt x="6148705" y="0"/>
                  </a:lnTo>
                  <a:lnTo>
                    <a:pt x="6148705" y="19812"/>
                  </a:lnTo>
                  <a:lnTo>
                    <a:pt x="0" y="19812"/>
                  </a:lnTo>
                  <a:close/>
                </a:path>
              </a:pathLst>
            </a:custGeom>
            <a:solidFill>
              <a:srgbClr val="C4D5EB"/>
            </a:solidFill>
            <a:ln w="12700">
              <a:solidFill>
                <a:srgbClr val="000000"/>
              </a:solidFill>
            </a:ln>
          </p:spPr>
        </p:sp>
      </p:grpSp>
      <p:sp>
        <p:nvSpPr>
          <p:cNvPr name="TextBox 23" id="23"/>
          <p:cNvSpPr txBox="true"/>
          <p:nvPr/>
        </p:nvSpPr>
        <p:spPr>
          <a:xfrm rot="0">
            <a:off x="1834782" y="2457726"/>
            <a:ext cx="4425810" cy="792537"/>
          </a:xfrm>
          <a:prstGeom prst="rect">
            <a:avLst/>
          </a:prstGeom>
        </p:spPr>
        <p:txBody>
          <a:bodyPr anchor="t" rtlCol="false" tIns="0" lIns="0" bIns="0" rIns="0">
            <a:spAutoFit/>
          </a:bodyPr>
          <a:lstStyle/>
          <a:p>
            <a:pPr algn="l">
              <a:lnSpc>
                <a:spcPts val="1768"/>
              </a:lnSpc>
            </a:pPr>
            <a:r>
              <a:rPr lang="en-US" sz="1637" b="true">
                <a:solidFill>
                  <a:srgbClr val="5B9BD5"/>
                </a:solidFill>
                <a:latin typeface="Calibri (MS) Bold"/>
                <a:ea typeface="Calibri (MS) Bold"/>
                <a:cs typeface="Calibri (MS) Bold"/>
                <a:sym typeface="Calibri (MS) Bold"/>
              </a:rPr>
              <a:t>WATER RINSING: </a:t>
            </a:r>
            <a:r>
              <a:rPr lang="en-US" sz="1637">
                <a:solidFill>
                  <a:srgbClr val="000000"/>
                </a:solidFill>
                <a:latin typeface="Calibri (MS)"/>
                <a:ea typeface="Calibri (MS)"/>
                <a:cs typeface="Calibri (MS)"/>
                <a:sym typeface="Calibri (MS)"/>
              </a:rPr>
              <a:t>Surface is water rinsed to remove unreached conversion coating chemicals</a:t>
            </a:r>
          </a:p>
        </p:txBody>
      </p:sp>
      <p:grpSp>
        <p:nvGrpSpPr>
          <p:cNvPr name="Group 24" id="24"/>
          <p:cNvGrpSpPr/>
          <p:nvPr/>
        </p:nvGrpSpPr>
        <p:grpSpPr>
          <a:xfrm rot="0">
            <a:off x="1691269" y="3292469"/>
            <a:ext cx="4626378" cy="14849"/>
            <a:chOff x="0" y="0"/>
            <a:chExt cx="6168504" cy="19799"/>
          </a:xfrm>
        </p:grpSpPr>
        <p:sp>
          <p:nvSpPr>
            <p:cNvPr name="Freeform 25" id="25"/>
            <p:cNvSpPr/>
            <p:nvPr/>
          </p:nvSpPr>
          <p:spPr>
            <a:xfrm flipH="false" flipV="false" rot="0">
              <a:off x="9906" y="9906"/>
              <a:ext cx="6148705" cy="0"/>
            </a:xfrm>
            <a:custGeom>
              <a:avLst/>
              <a:gdLst/>
              <a:ahLst/>
              <a:cxnLst/>
              <a:rect r="r" b="b" t="t" l="l"/>
              <a:pathLst>
                <a:path h="0" w="6148705">
                  <a:moveTo>
                    <a:pt x="0" y="0"/>
                  </a:moveTo>
                  <a:lnTo>
                    <a:pt x="6148705" y="0"/>
                  </a:lnTo>
                </a:path>
              </a:pathLst>
            </a:custGeom>
            <a:solidFill>
              <a:srgbClr val="5B9BD5"/>
            </a:solidFill>
            <a:ln w="12700">
              <a:solidFill>
                <a:srgbClr val="000000"/>
              </a:solidFill>
            </a:ln>
          </p:spPr>
        </p:sp>
        <p:sp>
          <p:nvSpPr>
            <p:cNvPr name="Freeform 26" id="26"/>
            <p:cNvSpPr/>
            <p:nvPr/>
          </p:nvSpPr>
          <p:spPr>
            <a:xfrm flipH="false" flipV="false" rot="0">
              <a:off x="9906" y="0"/>
              <a:ext cx="6148705" cy="19812"/>
            </a:xfrm>
            <a:custGeom>
              <a:avLst/>
              <a:gdLst/>
              <a:ahLst/>
              <a:cxnLst/>
              <a:rect r="r" b="b" t="t" l="l"/>
              <a:pathLst>
                <a:path h="19812" w="6148705">
                  <a:moveTo>
                    <a:pt x="0" y="0"/>
                  </a:moveTo>
                  <a:lnTo>
                    <a:pt x="6148705" y="0"/>
                  </a:lnTo>
                  <a:lnTo>
                    <a:pt x="6148705" y="19812"/>
                  </a:lnTo>
                  <a:lnTo>
                    <a:pt x="0" y="19812"/>
                  </a:lnTo>
                  <a:close/>
                </a:path>
              </a:pathLst>
            </a:custGeom>
            <a:solidFill>
              <a:srgbClr val="C4D5EB"/>
            </a:solidFill>
            <a:ln w="12700">
              <a:solidFill>
                <a:srgbClr val="000000"/>
              </a:solidFill>
            </a:ln>
          </p:spPr>
        </p:sp>
      </p:grpSp>
      <p:sp>
        <p:nvSpPr>
          <p:cNvPr name="TextBox 27" id="27"/>
          <p:cNvSpPr txBox="true"/>
          <p:nvPr/>
        </p:nvSpPr>
        <p:spPr>
          <a:xfrm rot="0">
            <a:off x="1834782" y="3384109"/>
            <a:ext cx="4425810" cy="792537"/>
          </a:xfrm>
          <a:prstGeom prst="rect">
            <a:avLst/>
          </a:prstGeom>
        </p:spPr>
        <p:txBody>
          <a:bodyPr anchor="t" rtlCol="false" tIns="0" lIns="0" bIns="0" rIns="0">
            <a:spAutoFit/>
          </a:bodyPr>
          <a:lstStyle/>
          <a:p>
            <a:pPr algn="l">
              <a:lnSpc>
                <a:spcPts val="1768"/>
              </a:lnSpc>
            </a:pPr>
            <a:r>
              <a:rPr lang="en-US" sz="1637" b="true">
                <a:solidFill>
                  <a:srgbClr val="5B9BD5"/>
                </a:solidFill>
                <a:latin typeface="Calibri (MS) Bold"/>
                <a:ea typeface="Calibri (MS) Bold"/>
                <a:cs typeface="Calibri (MS) Bold"/>
                <a:sym typeface="Calibri (MS) Bold"/>
              </a:rPr>
              <a:t>ACTIVATION (PREPHOSPHATING):</a:t>
            </a:r>
            <a:r>
              <a:rPr lang="en-US" sz="1637">
                <a:solidFill>
                  <a:srgbClr val="000000"/>
                </a:solidFill>
                <a:latin typeface="Calibri (MS)"/>
                <a:ea typeface="Calibri (MS)"/>
                <a:cs typeface="Calibri (MS)"/>
                <a:sym typeface="Calibri (MS)"/>
              </a:rPr>
              <a:t> This is done to prepare the surface for phosphating </a:t>
            </a:r>
          </a:p>
        </p:txBody>
      </p:sp>
      <p:grpSp>
        <p:nvGrpSpPr>
          <p:cNvPr name="Group 28" id="28"/>
          <p:cNvGrpSpPr/>
          <p:nvPr/>
        </p:nvGrpSpPr>
        <p:grpSpPr>
          <a:xfrm rot="0">
            <a:off x="1691269" y="4218851"/>
            <a:ext cx="4626378" cy="14849"/>
            <a:chOff x="0" y="0"/>
            <a:chExt cx="6168504" cy="19799"/>
          </a:xfrm>
        </p:grpSpPr>
        <p:sp>
          <p:nvSpPr>
            <p:cNvPr name="Freeform 29" id="29"/>
            <p:cNvSpPr/>
            <p:nvPr/>
          </p:nvSpPr>
          <p:spPr>
            <a:xfrm flipH="false" flipV="false" rot="0">
              <a:off x="9906" y="9906"/>
              <a:ext cx="6148705" cy="0"/>
            </a:xfrm>
            <a:custGeom>
              <a:avLst/>
              <a:gdLst/>
              <a:ahLst/>
              <a:cxnLst/>
              <a:rect r="r" b="b" t="t" l="l"/>
              <a:pathLst>
                <a:path h="0" w="6148705">
                  <a:moveTo>
                    <a:pt x="0" y="0"/>
                  </a:moveTo>
                  <a:lnTo>
                    <a:pt x="6148705" y="0"/>
                  </a:lnTo>
                </a:path>
              </a:pathLst>
            </a:custGeom>
            <a:solidFill>
              <a:srgbClr val="5B9BD5"/>
            </a:solidFill>
            <a:ln w="12700">
              <a:solidFill>
                <a:srgbClr val="000000"/>
              </a:solidFill>
            </a:ln>
          </p:spPr>
        </p:sp>
        <p:sp>
          <p:nvSpPr>
            <p:cNvPr name="Freeform 30" id="30"/>
            <p:cNvSpPr/>
            <p:nvPr/>
          </p:nvSpPr>
          <p:spPr>
            <a:xfrm flipH="false" flipV="false" rot="0">
              <a:off x="9906" y="0"/>
              <a:ext cx="6148705" cy="19812"/>
            </a:xfrm>
            <a:custGeom>
              <a:avLst/>
              <a:gdLst/>
              <a:ahLst/>
              <a:cxnLst/>
              <a:rect r="r" b="b" t="t" l="l"/>
              <a:pathLst>
                <a:path h="19812" w="6148705">
                  <a:moveTo>
                    <a:pt x="0" y="0"/>
                  </a:moveTo>
                  <a:lnTo>
                    <a:pt x="6148705" y="0"/>
                  </a:lnTo>
                  <a:lnTo>
                    <a:pt x="6148705" y="19812"/>
                  </a:lnTo>
                  <a:lnTo>
                    <a:pt x="0" y="19812"/>
                  </a:lnTo>
                  <a:close/>
                </a:path>
              </a:pathLst>
            </a:custGeom>
            <a:solidFill>
              <a:srgbClr val="C4D5EB"/>
            </a:solidFill>
            <a:ln w="12700">
              <a:solidFill>
                <a:srgbClr val="000000"/>
              </a:solidFill>
            </a:ln>
          </p:spPr>
        </p:sp>
      </p:grpSp>
      <p:sp>
        <p:nvSpPr>
          <p:cNvPr name="TextBox 31" id="31"/>
          <p:cNvSpPr txBox="true"/>
          <p:nvPr/>
        </p:nvSpPr>
        <p:spPr>
          <a:xfrm rot="0">
            <a:off x="1834782" y="4310491"/>
            <a:ext cx="4425810" cy="792537"/>
          </a:xfrm>
          <a:prstGeom prst="rect">
            <a:avLst/>
          </a:prstGeom>
        </p:spPr>
        <p:txBody>
          <a:bodyPr anchor="t" rtlCol="false" tIns="0" lIns="0" bIns="0" rIns="0">
            <a:spAutoFit/>
          </a:bodyPr>
          <a:lstStyle/>
          <a:p>
            <a:pPr algn="l">
              <a:lnSpc>
                <a:spcPts val="1768"/>
              </a:lnSpc>
            </a:pPr>
            <a:r>
              <a:rPr lang="en-US" sz="1637" b="true">
                <a:solidFill>
                  <a:srgbClr val="5B9BD5"/>
                </a:solidFill>
                <a:latin typeface="Calibri (MS) Bold"/>
                <a:ea typeface="Calibri (MS) Bold"/>
                <a:cs typeface="Calibri (MS) Bold"/>
                <a:sym typeface="Calibri (MS) Bold"/>
              </a:rPr>
              <a:t>PHOSPHATING: </a:t>
            </a:r>
            <a:r>
              <a:rPr lang="en-US" sz="1637">
                <a:solidFill>
                  <a:srgbClr val="000000"/>
                </a:solidFill>
                <a:latin typeface="Calibri (MS)"/>
                <a:ea typeface="Calibri (MS)"/>
                <a:cs typeface="Calibri (MS)"/>
                <a:sym typeface="Calibri (MS)"/>
              </a:rPr>
              <a:t>Zinc Phosphate coating is crystalline heavy coating gray in color. It provides exceptional painted part durability in corrosive requirements</a:t>
            </a:r>
          </a:p>
        </p:txBody>
      </p:sp>
      <p:grpSp>
        <p:nvGrpSpPr>
          <p:cNvPr name="Group 32" id="32"/>
          <p:cNvGrpSpPr/>
          <p:nvPr/>
        </p:nvGrpSpPr>
        <p:grpSpPr>
          <a:xfrm rot="0">
            <a:off x="1691269" y="5145234"/>
            <a:ext cx="4626378" cy="14849"/>
            <a:chOff x="0" y="0"/>
            <a:chExt cx="6168504" cy="19799"/>
          </a:xfrm>
        </p:grpSpPr>
        <p:sp>
          <p:nvSpPr>
            <p:cNvPr name="Freeform 33" id="33"/>
            <p:cNvSpPr/>
            <p:nvPr/>
          </p:nvSpPr>
          <p:spPr>
            <a:xfrm flipH="false" flipV="false" rot="0">
              <a:off x="9906" y="9906"/>
              <a:ext cx="6148705" cy="0"/>
            </a:xfrm>
            <a:custGeom>
              <a:avLst/>
              <a:gdLst/>
              <a:ahLst/>
              <a:cxnLst/>
              <a:rect r="r" b="b" t="t" l="l"/>
              <a:pathLst>
                <a:path h="0" w="6148705">
                  <a:moveTo>
                    <a:pt x="0" y="0"/>
                  </a:moveTo>
                  <a:lnTo>
                    <a:pt x="6148705" y="0"/>
                  </a:lnTo>
                </a:path>
              </a:pathLst>
            </a:custGeom>
            <a:solidFill>
              <a:srgbClr val="5B9BD5"/>
            </a:solidFill>
            <a:ln w="12700">
              <a:solidFill>
                <a:srgbClr val="000000"/>
              </a:solidFill>
            </a:ln>
          </p:spPr>
        </p:sp>
        <p:sp>
          <p:nvSpPr>
            <p:cNvPr name="Freeform 34" id="34"/>
            <p:cNvSpPr/>
            <p:nvPr/>
          </p:nvSpPr>
          <p:spPr>
            <a:xfrm flipH="false" flipV="false" rot="0">
              <a:off x="9906" y="0"/>
              <a:ext cx="6148705" cy="19812"/>
            </a:xfrm>
            <a:custGeom>
              <a:avLst/>
              <a:gdLst/>
              <a:ahLst/>
              <a:cxnLst/>
              <a:rect r="r" b="b" t="t" l="l"/>
              <a:pathLst>
                <a:path h="19812" w="6148705">
                  <a:moveTo>
                    <a:pt x="0" y="0"/>
                  </a:moveTo>
                  <a:lnTo>
                    <a:pt x="6148705" y="0"/>
                  </a:lnTo>
                  <a:lnTo>
                    <a:pt x="6148705" y="19812"/>
                  </a:lnTo>
                  <a:lnTo>
                    <a:pt x="0" y="19812"/>
                  </a:lnTo>
                  <a:close/>
                </a:path>
              </a:pathLst>
            </a:custGeom>
            <a:solidFill>
              <a:srgbClr val="C4D5EB"/>
            </a:solidFill>
            <a:ln w="12700">
              <a:solidFill>
                <a:srgbClr val="000000"/>
              </a:solidFill>
            </a:ln>
          </p:spPr>
        </p:sp>
      </p:grpSp>
      <p:sp>
        <p:nvSpPr>
          <p:cNvPr name="TextBox 35" id="35"/>
          <p:cNvSpPr txBox="true"/>
          <p:nvPr/>
        </p:nvSpPr>
        <p:spPr>
          <a:xfrm rot="0">
            <a:off x="1834782" y="5236874"/>
            <a:ext cx="4425810" cy="792537"/>
          </a:xfrm>
          <a:prstGeom prst="rect">
            <a:avLst/>
          </a:prstGeom>
        </p:spPr>
        <p:txBody>
          <a:bodyPr anchor="t" rtlCol="false" tIns="0" lIns="0" bIns="0" rIns="0">
            <a:spAutoFit/>
          </a:bodyPr>
          <a:lstStyle/>
          <a:p>
            <a:pPr algn="l">
              <a:lnSpc>
                <a:spcPts val="1768"/>
              </a:lnSpc>
            </a:pPr>
            <a:r>
              <a:rPr lang="en-US" sz="1637" b="true">
                <a:solidFill>
                  <a:srgbClr val="5B9BD5"/>
                </a:solidFill>
                <a:latin typeface="Calibri (MS) Bold"/>
                <a:ea typeface="Calibri (MS) Bold"/>
                <a:cs typeface="Calibri (MS) Bold"/>
                <a:sym typeface="Calibri (MS) Bold"/>
              </a:rPr>
              <a:t>WATER RINSING: </a:t>
            </a:r>
            <a:r>
              <a:rPr lang="en-US" sz="1637">
                <a:solidFill>
                  <a:srgbClr val="000000"/>
                </a:solidFill>
                <a:latin typeface="Calibri (MS)"/>
                <a:ea typeface="Calibri (MS)"/>
                <a:cs typeface="Calibri (MS)"/>
                <a:sym typeface="Calibri (MS)"/>
              </a:rPr>
              <a:t>To remove unwanted chemical particles</a:t>
            </a:r>
          </a:p>
        </p:txBody>
      </p:sp>
      <p:grpSp>
        <p:nvGrpSpPr>
          <p:cNvPr name="Group 36" id="36"/>
          <p:cNvGrpSpPr/>
          <p:nvPr/>
        </p:nvGrpSpPr>
        <p:grpSpPr>
          <a:xfrm rot="0">
            <a:off x="1691269" y="6071616"/>
            <a:ext cx="4626378" cy="14849"/>
            <a:chOff x="0" y="0"/>
            <a:chExt cx="6168504" cy="19799"/>
          </a:xfrm>
        </p:grpSpPr>
        <p:sp>
          <p:nvSpPr>
            <p:cNvPr name="Freeform 37" id="37"/>
            <p:cNvSpPr/>
            <p:nvPr/>
          </p:nvSpPr>
          <p:spPr>
            <a:xfrm flipH="false" flipV="false" rot="0">
              <a:off x="9906" y="9906"/>
              <a:ext cx="6148705" cy="0"/>
            </a:xfrm>
            <a:custGeom>
              <a:avLst/>
              <a:gdLst/>
              <a:ahLst/>
              <a:cxnLst/>
              <a:rect r="r" b="b" t="t" l="l"/>
              <a:pathLst>
                <a:path h="0" w="6148705">
                  <a:moveTo>
                    <a:pt x="0" y="0"/>
                  </a:moveTo>
                  <a:lnTo>
                    <a:pt x="6148705" y="0"/>
                  </a:lnTo>
                </a:path>
              </a:pathLst>
            </a:custGeom>
            <a:solidFill>
              <a:srgbClr val="5B9BD5"/>
            </a:solidFill>
            <a:ln w="12700">
              <a:solidFill>
                <a:srgbClr val="000000"/>
              </a:solidFill>
            </a:ln>
          </p:spPr>
        </p:sp>
        <p:sp>
          <p:nvSpPr>
            <p:cNvPr name="Freeform 38" id="38"/>
            <p:cNvSpPr/>
            <p:nvPr/>
          </p:nvSpPr>
          <p:spPr>
            <a:xfrm flipH="false" flipV="false" rot="0">
              <a:off x="9906" y="0"/>
              <a:ext cx="6148705" cy="19812"/>
            </a:xfrm>
            <a:custGeom>
              <a:avLst/>
              <a:gdLst/>
              <a:ahLst/>
              <a:cxnLst/>
              <a:rect r="r" b="b" t="t" l="l"/>
              <a:pathLst>
                <a:path h="19812" w="6148705">
                  <a:moveTo>
                    <a:pt x="0" y="0"/>
                  </a:moveTo>
                  <a:lnTo>
                    <a:pt x="6148705" y="0"/>
                  </a:lnTo>
                  <a:lnTo>
                    <a:pt x="6148705" y="19812"/>
                  </a:lnTo>
                  <a:lnTo>
                    <a:pt x="0" y="19812"/>
                  </a:lnTo>
                  <a:close/>
                </a:path>
              </a:pathLst>
            </a:custGeom>
            <a:solidFill>
              <a:srgbClr val="C4D5EB"/>
            </a:solidFill>
            <a:ln w="12700">
              <a:solidFill>
                <a:srgbClr val="000000"/>
              </a:solidFill>
            </a:ln>
          </p:spPr>
        </p:sp>
      </p:grpSp>
      <p:sp>
        <p:nvSpPr>
          <p:cNvPr name="TextBox 39" id="39"/>
          <p:cNvSpPr txBox="true"/>
          <p:nvPr/>
        </p:nvSpPr>
        <p:spPr>
          <a:xfrm rot="0">
            <a:off x="1834782" y="6163256"/>
            <a:ext cx="4425810" cy="792537"/>
          </a:xfrm>
          <a:prstGeom prst="rect">
            <a:avLst/>
          </a:prstGeom>
        </p:spPr>
        <p:txBody>
          <a:bodyPr anchor="t" rtlCol="false" tIns="0" lIns="0" bIns="0" rIns="0">
            <a:spAutoFit/>
          </a:bodyPr>
          <a:lstStyle/>
          <a:p>
            <a:pPr algn="l">
              <a:lnSpc>
                <a:spcPts val="1768"/>
              </a:lnSpc>
            </a:pPr>
            <a:r>
              <a:rPr lang="en-US" sz="1637" b="true">
                <a:solidFill>
                  <a:srgbClr val="5B9BD5"/>
                </a:solidFill>
                <a:latin typeface="Calibri (MS) Bold"/>
                <a:ea typeface="Calibri (MS) Bold"/>
                <a:cs typeface="Calibri (MS) Bold"/>
                <a:sym typeface="Calibri (MS) Bold"/>
              </a:rPr>
              <a:t>PASSIVATION:</a:t>
            </a:r>
            <a:r>
              <a:rPr lang="en-US" sz="1637">
                <a:solidFill>
                  <a:srgbClr val="000000"/>
                </a:solidFill>
                <a:latin typeface="Calibri (MS)"/>
                <a:ea typeface="Calibri (MS)"/>
                <a:cs typeface="Calibri (MS)"/>
                <a:sym typeface="Calibri (MS)"/>
              </a:rPr>
              <a:t> This process is to maintain the zinc phosphate layer on metal so that powder coating layer can be implemented on it.</a:t>
            </a:r>
          </a:p>
        </p:txBody>
      </p:sp>
      <p:grpSp>
        <p:nvGrpSpPr>
          <p:cNvPr name="Group 40" id="40"/>
          <p:cNvGrpSpPr/>
          <p:nvPr/>
        </p:nvGrpSpPr>
        <p:grpSpPr>
          <a:xfrm rot="0">
            <a:off x="1691269" y="6997998"/>
            <a:ext cx="4626378" cy="14849"/>
            <a:chOff x="0" y="0"/>
            <a:chExt cx="6168504" cy="19799"/>
          </a:xfrm>
        </p:grpSpPr>
        <p:sp>
          <p:nvSpPr>
            <p:cNvPr name="Freeform 41" id="41"/>
            <p:cNvSpPr/>
            <p:nvPr/>
          </p:nvSpPr>
          <p:spPr>
            <a:xfrm flipH="false" flipV="false" rot="0">
              <a:off x="9906" y="9906"/>
              <a:ext cx="6148705" cy="0"/>
            </a:xfrm>
            <a:custGeom>
              <a:avLst/>
              <a:gdLst/>
              <a:ahLst/>
              <a:cxnLst/>
              <a:rect r="r" b="b" t="t" l="l"/>
              <a:pathLst>
                <a:path h="0" w="6148705">
                  <a:moveTo>
                    <a:pt x="0" y="0"/>
                  </a:moveTo>
                  <a:lnTo>
                    <a:pt x="6148705" y="0"/>
                  </a:lnTo>
                </a:path>
              </a:pathLst>
            </a:custGeom>
            <a:solidFill>
              <a:srgbClr val="5B9BD5"/>
            </a:solidFill>
            <a:ln w="12700">
              <a:solidFill>
                <a:srgbClr val="000000"/>
              </a:solidFill>
            </a:ln>
          </p:spPr>
        </p:sp>
        <p:sp>
          <p:nvSpPr>
            <p:cNvPr name="Freeform 42" id="42"/>
            <p:cNvSpPr/>
            <p:nvPr/>
          </p:nvSpPr>
          <p:spPr>
            <a:xfrm flipH="false" flipV="false" rot="0">
              <a:off x="9906" y="0"/>
              <a:ext cx="6148705" cy="19812"/>
            </a:xfrm>
            <a:custGeom>
              <a:avLst/>
              <a:gdLst/>
              <a:ahLst/>
              <a:cxnLst/>
              <a:rect r="r" b="b" t="t" l="l"/>
              <a:pathLst>
                <a:path h="19812" w="6148705">
                  <a:moveTo>
                    <a:pt x="0" y="0"/>
                  </a:moveTo>
                  <a:lnTo>
                    <a:pt x="6148705" y="0"/>
                  </a:lnTo>
                  <a:lnTo>
                    <a:pt x="6148705" y="19812"/>
                  </a:lnTo>
                  <a:lnTo>
                    <a:pt x="0" y="19812"/>
                  </a:lnTo>
                  <a:close/>
                </a:path>
              </a:pathLst>
            </a:custGeom>
            <a:solidFill>
              <a:srgbClr val="C4D5EB"/>
            </a:solidFill>
            <a:ln w="12700">
              <a:solidFill>
                <a:srgbClr val="000000"/>
              </a:solidFill>
            </a:ln>
          </p:spPr>
        </p:sp>
      </p:grpSp>
      <p:grpSp>
        <p:nvGrpSpPr>
          <p:cNvPr name="Group 43" id="43"/>
          <p:cNvGrpSpPr/>
          <p:nvPr/>
        </p:nvGrpSpPr>
        <p:grpSpPr>
          <a:xfrm rot="0">
            <a:off x="6594262" y="-227419"/>
            <a:ext cx="4099141" cy="623802"/>
            <a:chOff x="0" y="0"/>
            <a:chExt cx="5465521" cy="831736"/>
          </a:xfrm>
        </p:grpSpPr>
        <p:sp>
          <p:nvSpPr>
            <p:cNvPr name="Freeform 44" id="44"/>
            <p:cNvSpPr/>
            <p:nvPr/>
          </p:nvSpPr>
          <p:spPr>
            <a:xfrm flipH="false" flipV="false" rot="0">
              <a:off x="0" y="0"/>
              <a:ext cx="5465572" cy="831723"/>
            </a:xfrm>
            <a:custGeom>
              <a:avLst/>
              <a:gdLst/>
              <a:ahLst/>
              <a:cxnLst/>
              <a:rect r="r" b="b" t="t" l="l"/>
              <a:pathLst>
                <a:path h="831723" w="5465572">
                  <a:moveTo>
                    <a:pt x="0" y="0"/>
                  </a:moveTo>
                  <a:lnTo>
                    <a:pt x="5465572" y="0"/>
                  </a:lnTo>
                  <a:lnTo>
                    <a:pt x="5465572" y="831723"/>
                  </a:lnTo>
                  <a:lnTo>
                    <a:pt x="0" y="831723"/>
                  </a:lnTo>
                  <a:close/>
                </a:path>
              </a:pathLst>
            </a:custGeom>
            <a:solidFill>
              <a:srgbClr val="FFFFFF"/>
            </a:solidFill>
            <a:ln w="12700">
              <a:solidFill>
                <a:srgbClr val="000000"/>
              </a:solidFill>
            </a:ln>
          </p:spPr>
        </p:sp>
      </p:grpSp>
      <p:sp>
        <p:nvSpPr>
          <p:cNvPr name="Freeform 45" id="45"/>
          <p:cNvSpPr/>
          <p:nvPr/>
        </p:nvSpPr>
        <p:spPr>
          <a:xfrm flipH="false" flipV="false" rot="0">
            <a:off x="8629574" y="-68913"/>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4"/>
            <a:stretch>
              <a:fillRect l="0" t="0" r="0" b="0"/>
            </a:stretch>
          </a:blipFill>
        </p:spPr>
      </p:sp>
    </p:spTree>
  </p:cSld>
  <p:clrMapOvr>
    <a:masterClrMapping/>
  </p:clrMapOvr>
  <p:transition spd="fast">
    <p:fade/>
  </p:transition>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45560" y="-49197"/>
            <a:ext cx="9624060" cy="891121"/>
            <a:chOff x="0" y="0"/>
            <a:chExt cx="12832080" cy="1188161"/>
          </a:xfrm>
        </p:grpSpPr>
        <p:sp>
          <p:nvSpPr>
            <p:cNvPr name="Freeform 3" id="3"/>
            <p:cNvSpPr/>
            <p:nvPr/>
          </p:nvSpPr>
          <p:spPr>
            <a:xfrm flipH="false" flipV="false" rot="0">
              <a:off x="0" y="0"/>
              <a:ext cx="12832080" cy="1188156"/>
            </a:xfrm>
            <a:custGeom>
              <a:avLst/>
              <a:gdLst/>
              <a:ahLst/>
              <a:cxnLst/>
              <a:rect r="r" b="b" t="t" l="l"/>
              <a:pathLst>
                <a:path h="1188156" w="12832080">
                  <a:moveTo>
                    <a:pt x="0" y="0"/>
                  </a:moveTo>
                  <a:lnTo>
                    <a:pt x="12832080" y="0"/>
                  </a:lnTo>
                  <a:lnTo>
                    <a:pt x="12832080" y="1188156"/>
                  </a:lnTo>
                  <a:lnTo>
                    <a:pt x="0" y="1188156"/>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1216736"/>
            </a:xfrm>
            <a:prstGeom prst="rect">
              <a:avLst/>
            </a:prstGeom>
          </p:spPr>
          <p:txBody>
            <a:bodyPr anchor="ctr"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SEVEN TANK PROCESS</a:t>
              </a:r>
            </a:p>
          </p:txBody>
        </p:sp>
      </p:grpSp>
      <p:sp>
        <p:nvSpPr>
          <p:cNvPr name="Freeform 5" id="5" descr="C:\Documents and Settings\Administrator\Desktop\Company Data\DSC08603.JPG"/>
          <p:cNvSpPr/>
          <p:nvPr/>
        </p:nvSpPr>
        <p:spPr>
          <a:xfrm flipH="false" flipV="false" rot="0">
            <a:off x="1641138" y="1324604"/>
            <a:ext cx="7500233" cy="5450662"/>
          </a:xfrm>
          <a:custGeom>
            <a:avLst/>
            <a:gdLst/>
            <a:ahLst/>
            <a:cxnLst/>
            <a:rect r="r" b="b" t="t" l="l"/>
            <a:pathLst>
              <a:path h="5450662" w="7500233">
                <a:moveTo>
                  <a:pt x="0" y="0"/>
                </a:moveTo>
                <a:lnTo>
                  <a:pt x="7500233" y="0"/>
                </a:lnTo>
                <a:lnTo>
                  <a:pt x="7500233" y="5450662"/>
                </a:lnTo>
                <a:lnTo>
                  <a:pt x="0" y="5450662"/>
                </a:lnTo>
                <a:lnTo>
                  <a:pt x="0" y="0"/>
                </a:lnTo>
                <a:close/>
              </a:path>
            </a:pathLst>
          </a:custGeom>
          <a:blipFill>
            <a:blip r:embed="rId2"/>
            <a:stretch>
              <a:fillRect l="-4233" t="0" r="-4233" b="0"/>
            </a:stretch>
          </a:blipFill>
        </p:spPr>
      </p:sp>
      <p:sp>
        <p:nvSpPr>
          <p:cNvPr name="Freeform 6" id="6"/>
          <p:cNvSpPr/>
          <p:nvPr/>
        </p:nvSpPr>
        <p:spPr>
          <a:xfrm flipH="false" flipV="false" rot="0">
            <a:off x="8629574" y="0"/>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45560" y="-49197"/>
            <a:ext cx="9624060" cy="891121"/>
            <a:chOff x="0" y="0"/>
            <a:chExt cx="12832080" cy="1188161"/>
          </a:xfrm>
        </p:grpSpPr>
        <p:sp>
          <p:nvSpPr>
            <p:cNvPr name="Freeform 3" id="3"/>
            <p:cNvSpPr/>
            <p:nvPr/>
          </p:nvSpPr>
          <p:spPr>
            <a:xfrm flipH="false" flipV="false" rot="0">
              <a:off x="0" y="0"/>
              <a:ext cx="12832080" cy="1188156"/>
            </a:xfrm>
            <a:custGeom>
              <a:avLst/>
              <a:gdLst/>
              <a:ahLst/>
              <a:cxnLst/>
              <a:rect r="r" b="b" t="t" l="l"/>
              <a:pathLst>
                <a:path h="1188156" w="12832080">
                  <a:moveTo>
                    <a:pt x="0" y="0"/>
                  </a:moveTo>
                  <a:lnTo>
                    <a:pt x="12832080" y="0"/>
                  </a:lnTo>
                  <a:lnTo>
                    <a:pt x="12832080" y="1188156"/>
                  </a:lnTo>
                  <a:lnTo>
                    <a:pt x="0" y="1188156"/>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1216736"/>
            </a:xfrm>
            <a:prstGeom prst="rect">
              <a:avLst/>
            </a:prstGeom>
          </p:spPr>
          <p:txBody>
            <a:bodyPr anchor="ctr"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POWDER COATING BOOTH</a:t>
              </a:r>
            </a:p>
          </p:txBody>
        </p:sp>
      </p:grpSp>
      <p:sp>
        <p:nvSpPr>
          <p:cNvPr name="Freeform 5" id="5" descr="C:\Documents and Settings\Administrator\Desktop\Company Data\DSC08603.JPG"/>
          <p:cNvSpPr/>
          <p:nvPr/>
        </p:nvSpPr>
        <p:spPr>
          <a:xfrm flipH="false" flipV="false" rot="0">
            <a:off x="3110674" y="3571723"/>
            <a:ext cx="4828499" cy="3929282"/>
          </a:xfrm>
          <a:custGeom>
            <a:avLst/>
            <a:gdLst/>
            <a:ahLst/>
            <a:cxnLst/>
            <a:rect r="r" b="b" t="t" l="l"/>
            <a:pathLst>
              <a:path h="3929282" w="4828499">
                <a:moveTo>
                  <a:pt x="0" y="0"/>
                </a:moveTo>
                <a:lnTo>
                  <a:pt x="4828499" y="0"/>
                </a:lnTo>
                <a:lnTo>
                  <a:pt x="4828499" y="3929281"/>
                </a:lnTo>
                <a:lnTo>
                  <a:pt x="0" y="3929281"/>
                </a:lnTo>
                <a:lnTo>
                  <a:pt x="0" y="0"/>
                </a:lnTo>
                <a:close/>
              </a:path>
            </a:pathLst>
          </a:custGeom>
          <a:blipFill>
            <a:blip r:embed="rId2"/>
            <a:stretch>
              <a:fillRect l="-253" t="0" r="-253" b="0"/>
            </a:stretch>
          </a:blipFill>
        </p:spPr>
      </p:sp>
      <p:sp>
        <p:nvSpPr>
          <p:cNvPr name="Freeform 6" id="6" descr="C:\Documents and Settings\Administrator\Desktop\Company Data\DSC08603.JPG"/>
          <p:cNvSpPr/>
          <p:nvPr/>
        </p:nvSpPr>
        <p:spPr>
          <a:xfrm flipH="false" flipV="false" rot="0">
            <a:off x="215351" y="789937"/>
            <a:ext cx="4826879" cy="3930415"/>
          </a:xfrm>
          <a:custGeom>
            <a:avLst/>
            <a:gdLst/>
            <a:ahLst/>
            <a:cxnLst/>
            <a:rect r="r" b="b" t="t" l="l"/>
            <a:pathLst>
              <a:path h="3930415" w="4826879">
                <a:moveTo>
                  <a:pt x="0" y="0"/>
                </a:moveTo>
                <a:lnTo>
                  <a:pt x="4826879" y="0"/>
                </a:lnTo>
                <a:lnTo>
                  <a:pt x="4826879" y="3930415"/>
                </a:lnTo>
                <a:lnTo>
                  <a:pt x="0" y="3930415"/>
                </a:lnTo>
                <a:lnTo>
                  <a:pt x="0" y="0"/>
                </a:lnTo>
                <a:close/>
              </a:path>
            </a:pathLst>
          </a:custGeom>
          <a:blipFill>
            <a:blip r:embed="rId3"/>
            <a:stretch>
              <a:fillRect l="-284" t="0" r="-284" b="0"/>
            </a:stretch>
          </a:blipFill>
        </p:spPr>
      </p:sp>
      <p:sp>
        <p:nvSpPr>
          <p:cNvPr name="TextBox 7" id="7"/>
          <p:cNvSpPr txBox="true"/>
          <p:nvPr/>
        </p:nvSpPr>
        <p:spPr>
          <a:xfrm rot="0">
            <a:off x="5438137" y="1562433"/>
            <a:ext cx="4896488" cy="1782289"/>
          </a:xfrm>
          <a:prstGeom prst="rect">
            <a:avLst/>
          </a:prstGeom>
        </p:spPr>
        <p:txBody>
          <a:bodyPr anchor="t" rtlCol="false" tIns="0" lIns="0" bIns="0" rIns="0">
            <a:spAutoFit/>
          </a:bodyPr>
          <a:lstStyle/>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3 booths to paint different colors at a time </a:t>
            </a: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Most modern spray guns for better powder spraying</a:t>
            </a: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Conveyorized system for handling powder coated parts</a:t>
            </a:r>
          </a:p>
          <a:p>
            <a:pPr algn="l" marL="264002" indent="-132001" lvl="1">
              <a:lnSpc>
                <a:spcPts val="2245"/>
              </a:lnSpc>
            </a:pPr>
          </a:p>
        </p:txBody>
      </p:sp>
      <p:sp>
        <p:nvSpPr>
          <p:cNvPr name="Freeform 8" id="8"/>
          <p:cNvSpPr/>
          <p:nvPr/>
        </p:nvSpPr>
        <p:spPr>
          <a:xfrm flipH="false" flipV="false" rot="0">
            <a:off x="8629574" y="-1429"/>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4"/>
            <a:stretch>
              <a:fillRect l="0" t="0" r="0" b="0"/>
            </a:stretch>
          </a:blipFill>
        </p:spPr>
      </p:sp>
    </p:spTree>
  </p:cSld>
  <p:clrMapOvr>
    <a:masterClrMapping/>
  </p:clrMapOvr>
  <p:transition spd="fast">
    <p:fade/>
  </p:transition>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34667" y="218142"/>
            <a:ext cx="5346697" cy="980227"/>
            <a:chOff x="0" y="0"/>
            <a:chExt cx="7128929" cy="1306970"/>
          </a:xfrm>
        </p:grpSpPr>
        <p:sp>
          <p:nvSpPr>
            <p:cNvPr name="Freeform 3" id="3"/>
            <p:cNvSpPr/>
            <p:nvPr/>
          </p:nvSpPr>
          <p:spPr>
            <a:xfrm flipH="false" flipV="false" rot="0">
              <a:off x="0" y="0"/>
              <a:ext cx="7128933" cy="1306971"/>
            </a:xfrm>
            <a:custGeom>
              <a:avLst/>
              <a:gdLst/>
              <a:ahLst/>
              <a:cxnLst/>
              <a:rect r="r" b="b" t="t" l="l"/>
              <a:pathLst>
                <a:path h="1306971" w="7128933">
                  <a:moveTo>
                    <a:pt x="0" y="0"/>
                  </a:moveTo>
                  <a:lnTo>
                    <a:pt x="7128933" y="0"/>
                  </a:lnTo>
                  <a:lnTo>
                    <a:pt x="7128933" y="1306971"/>
                  </a:lnTo>
                  <a:lnTo>
                    <a:pt x="0" y="1306971"/>
                  </a:lnTo>
                  <a:close/>
                </a:path>
              </a:pathLst>
            </a:custGeom>
            <a:solidFill>
              <a:srgbClr val="000000">
                <a:alpha val="0"/>
              </a:srgbClr>
            </a:solidFill>
            <a:ln w="12700">
              <a:solidFill>
                <a:srgbClr val="000000"/>
              </a:solidFill>
            </a:ln>
          </p:spPr>
        </p:sp>
        <p:sp>
          <p:nvSpPr>
            <p:cNvPr name="TextBox 4" id="4"/>
            <p:cNvSpPr txBox="true"/>
            <p:nvPr/>
          </p:nvSpPr>
          <p:spPr>
            <a:xfrm>
              <a:off x="0" y="-28575"/>
              <a:ext cx="7128929" cy="1335545"/>
            </a:xfrm>
            <a:prstGeom prst="rect">
              <a:avLst/>
            </a:prstGeom>
          </p:spPr>
          <p:txBody>
            <a:bodyPr anchor="ctr" rtlCol="false" tIns="0" lIns="0" bIns="0" rIns="0"/>
            <a:lstStyle/>
            <a:p>
              <a:pPr algn="l">
                <a:lnSpc>
                  <a:spcPts val="3637"/>
                </a:lnSpc>
              </a:pPr>
              <a:r>
                <a:rPr lang="en-US" sz="3367" b="true">
                  <a:solidFill>
                    <a:srgbClr val="000000"/>
                  </a:solidFill>
                  <a:latin typeface="Calibri (MS) Bold"/>
                  <a:ea typeface="Calibri (MS) Bold"/>
                  <a:cs typeface="Calibri (MS) Bold"/>
                  <a:sym typeface="Calibri (MS) Bold"/>
                </a:rPr>
                <a:t>OVEN &amp; CONVEYR LINE FOR POWDER COATING</a:t>
              </a:r>
            </a:p>
          </p:txBody>
        </p:sp>
      </p:grpSp>
      <p:sp>
        <p:nvSpPr>
          <p:cNvPr name="Freeform 5" id="5" descr="C:\Documents and Settings\Administrator\Desktop\Company Data\DSC08603.JPG"/>
          <p:cNvSpPr/>
          <p:nvPr/>
        </p:nvSpPr>
        <p:spPr>
          <a:xfrm flipH="false" flipV="false" rot="0">
            <a:off x="4225376" y="3647227"/>
            <a:ext cx="4828499" cy="3516135"/>
          </a:xfrm>
          <a:custGeom>
            <a:avLst/>
            <a:gdLst/>
            <a:ahLst/>
            <a:cxnLst/>
            <a:rect r="r" b="b" t="t" l="l"/>
            <a:pathLst>
              <a:path h="3516135" w="4828499">
                <a:moveTo>
                  <a:pt x="0" y="0"/>
                </a:moveTo>
                <a:lnTo>
                  <a:pt x="4828498" y="0"/>
                </a:lnTo>
                <a:lnTo>
                  <a:pt x="4828498" y="3516135"/>
                </a:lnTo>
                <a:lnTo>
                  <a:pt x="0" y="3516135"/>
                </a:lnTo>
                <a:lnTo>
                  <a:pt x="0" y="0"/>
                </a:lnTo>
                <a:close/>
              </a:path>
            </a:pathLst>
          </a:custGeom>
          <a:blipFill>
            <a:blip r:embed="rId2"/>
            <a:stretch>
              <a:fillRect l="-414" t="0" r="-414" b="0"/>
            </a:stretch>
          </a:blipFill>
        </p:spPr>
      </p:sp>
      <p:sp>
        <p:nvSpPr>
          <p:cNvPr name="Freeform 6" id="6" descr="C:\Documents and Settings\Administrator\Desktop\Company Data\DSC08603.JPG"/>
          <p:cNvSpPr/>
          <p:nvPr/>
        </p:nvSpPr>
        <p:spPr>
          <a:xfrm flipH="false" flipV="false" rot="0">
            <a:off x="482689" y="1591942"/>
            <a:ext cx="4826879" cy="3419780"/>
          </a:xfrm>
          <a:custGeom>
            <a:avLst/>
            <a:gdLst/>
            <a:ahLst/>
            <a:cxnLst/>
            <a:rect r="r" b="b" t="t" l="l"/>
            <a:pathLst>
              <a:path h="3419780" w="4826879">
                <a:moveTo>
                  <a:pt x="0" y="0"/>
                </a:moveTo>
                <a:lnTo>
                  <a:pt x="4826879" y="0"/>
                </a:lnTo>
                <a:lnTo>
                  <a:pt x="4826879" y="3419780"/>
                </a:lnTo>
                <a:lnTo>
                  <a:pt x="0" y="3419780"/>
                </a:lnTo>
                <a:lnTo>
                  <a:pt x="0" y="0"/>
                </a:lnTo>
                <a:close/>
              </a:path>
            </a:pathLst>
          </a:custGeom>
          <a:blipFill>
            <a:blip r:embed="rId3"/>
            <a:stretch>
              <a:fillRect l="-487" t="0" r="-487" b="0"/>
            </a:stretch>
          </a:blipFill>
        </p:spPr>
      </p:sp>
      <p:sp>
        <p:nvSpPr>
          <p:cNvPr name="Freeform 7" id="7"/>
          <p:cNvSpPr/>
          <p:nvPr/>
        </p:nvSpPr>
        <p:spPr>
          <a:xfrm flipH="false" flipV="false" rot="0">
            <a:off x="8629574" y="7582"/>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4"/>
            <a:stretch>
              <a:fillRect l="0" t="0" r="0" b="0"/>
            </a:stretch>
          </a:blipFill>
        </p:spPr>
      </p:sp>
    </p:spTree>
  </p:cSld>
  <p:clrMapOvr>
    <a:masterClrMapping/>
  </p:clrMapOvr>
  <p:transition spd="fast">
    <p:fade/>
  </p:transition>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45560" y="-49197"/>
            <a:ext cx="9624060" cy="891121"/>
            <a:chOff x="0" y="0"/>
            <a:chExt cx="12832080" cy="1188161"/>
          </a:xfrm>
        </p:grpSpPr>
        <p:sp>
          <p:nvSpPr>
            <p:cNvPr name="Freeform 3" id="3"/>
            <p:cNvSpPr/>
            <p:nvPr/>
          </p:nvSpPr>
          <p:spPr>
            <a:xfrm flipH="false" flipV="false" rot="0">
              <a:off x="0" y="0"/>
              <a:ext cx="12832080" cy="1188156"/>
            </a:xfrm>
            <a:custGeom>
              <a:avLst/>
              <a:gdLst/>
              <a:ahLst/>
              <a:cxnLst/>
              <a:rect r="r" b="b" t="t" l="l"/>
              <a:pathLst>
                <a:path h="1188156" w="12832080">
                  <a:moveTo>
                    <a:pt x="0" y="0"/>
                  </a:moveTo>
                  <a:lnTo>
                    <a:pt x="12832080" y="0"/>
                  </a:lnTo>
                  <a:lnTo>
                    <a:pt x="12832080" y="1188156"/>
                  </a:lnTo>
                  <a:lnTo>
                    <a:pt x="0" y="1188156"/>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1216736"/>
            </a:xfrm>
            <a:prstGeom prst="rect">
              <a:avLst/>
            </a:prstGeom>
          </p:spPr>
          <p:txBody>
            <a:bodyPr anchor="ctr"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BUSBAR FABRICATION SECTION</a:t>
              </a:r>
            </a:p>
          </p:txBody>
        </p:sp>
      </p:grpSp>
      <p:sp>
        <p:nvSpPr>
          <p:cNvPr name="Freeform 5" id="5" descr="BB 1.JPG"/>
          <p:cNvSpPr/>
          <p:nvPr/>
        </p:nvSpPr>
        <p:spPr>
          <a:xfrm flipH="false" flipV="false" rot="0">
            <a:off x="304467" y="968159"/>
            <a:ext cx="6862134" cy="6258725"/>
          </a:xfrm>
          <a:custGeom>
            <a:avLst/>
            <a:gdLst/>
            <a:ahLst/>
            <a:cxnLst/>
            <a:rect r="r" b="b" t="t" l="l"/>
            <a:pathLst>
              <a:path h="6258725" w="6862134">
                <a:moveTo>
                  <a:pt x="0" y="0"/>
                </a:moveTo>
                <a:lnTo>
                  <a:pt x="6862133" y="0"/>
                </a:lnTo>
                <a:lnTo>
                  <a:pt x="6862133" y="6258725"/>
                </a:lnTo>
                <a:lnTo>
                  <a:pt x="0" y="6258725"/>
                </a:lnTo>
                <a:lnTo>
                  <a:pt x="0" y="0"/>
                </a:lnTo>
                <a:close/>
              </a:path>
            </a:pathLst>
          </a:custGeom>
          <a:blipFill>
            <a:blip r:embed="rId2"/>
            <a:stretch>
              <a:fillRect l="-90" t="0" r="-90" b="0"/>
            </a:stretch>
          </a:blipFill>
        </p:spPr>
      </p:sp>
      <p:sp>
        <p:nvSpPr>
          <p:cNvPr name="TextBox 6" id="6"/>
          <p:cNvSpPr txBox="true"/>
          <p:nvPr/>
        </p:nvSpPr>
        <p:spPr>
          <a:xfrm rot="0">
            <a:off x="7309485" y="1116873"/>
            <a:ext cx="3114256" cy="5813479"/>
          </a:xfrm>
          <a:prstGeom prst="rect">
            <a:avLst/>
          </a:prstGeom>
        </p:spPr>
        <p:txBody>
          <a:bodyPr anchor="t" rtlCol="false" tIns="0" lIns="0" bIns="0" rIns="0">
            <a:spAutoFit/>
          </a:bodyPr>
          <a:lstStyle/>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Fully equipped busbar section with all the modern machines like power press, bending etc.</a:t>
            </a: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Busbars are powder coated with black epoxy powder in place of heat shrink sleeve for better insulation</a:t>
            </a: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More number of conductors used resulting into better current carrying capacity</a:t>
            </a: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Inhouse developed polyamide supports &amp; FRP supports on request</a:t>
            </a: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Polyamide supports give better mechanical strength &amp; less water absorption</a:t>
            </a:r>
          </a:p>
        </p:txBody>
      </p:sp>
      <p:sp>
        <p:nvSpPr>
          <p:cNvPr name="Freeform 7" id="7"/>
          <p:cNvSpPr/>
          <p:nvPr/>
        </p:nvSpPr>
        <p:spPr>
          <a:xfrm flipH="false" flipV="false" rot="0">
            <a:off x="8629574" y="0"/>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56445" y="39910"/>
            <a:ext cx="9624060" cy="891121"/>
            <a:chOff x="0" y="0"/>
            <a:chExt cx="12832080" cy="1188161"/>
          </a:xfrm>
        </p:grpSpPr>
        <p:sp>
          <p:nvSpPr>
            <p:cNvPr name="Freeform 3" id="3"/>
            <p:cNvSpPr/>
            <p:nvPr/>
          </p:nvSpPr>
          <p:spPr>
            <a:xfrm flipH="false" flipV="false" rot="0">
              <a:off x="0" y="0"/>
              <a:ext cx="12832080" cy="1188156"/>
            </a:xfrm>
            <a:custGeom>
              <a:avLst/>
              <a:gdLst/>
              <a:ahLst/>
              <a:cxnLst/>
              <a:rect r="r" b="b" t="t" l="l"/>
              <a:pathLst>
                <a:path h="1188156" w="12832080">
                  <a:moveTo>
                    <a:pt x="0" y="0"/>
                  </a:moveTo>
                  <a:lnTo>
                    <a:pt x="12832080" y="0"/>
                  </a:lnTo>
                  <a:lnTo>
                    <a:pt x="12832080" y="1188156"/>
                  </a:lnTo>
                  <a:lnTo>
                    <a:pt x="0" y="1188156"/>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1216736"/>
            </a:xfrm>
            <a:prstGeom prst="rect">
              <a:avLst/>
            </a:prstGeom>
          </p:spPr>
          <p:txBody>
            <a:bodyPr anchor="ctr"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C &amp; P WIRING SECTION</a:t>
              </a:r>
            </a:p>
          </p:txBody>
        </p:sp>
      </p:grpSp>
      <p:sp>
        <p:nvSpPr>
          <p:cNvPr name="TextBox 5" id="5"/>
          <p:cNvSpPr txBox="true"/>
          <p:nvPr/>
        </p:nvSpPr>
        <p:spPr>
          <a:xfrm rot="0">
            <a:off x="893445" y="1473317"/>
            <a:ext cx="2490473" cy="5237597"/>
          </a:xfrm>
          <a:prstGeom prst="rect">
            <a:avLst/>
          </a:prstGeom>
        </p:spPr>
        <p:txBody>
          <a:bodyPr anchor="t" rtlCol="false" tIns="0" lIns="0" bIns="0" rIns="0">
            <a:spAutoFit/>
          </a:bodyPr>
          <a:lstStyle/>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Full fledged pneumatic wiring section with precision tools</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Wiring done using inhouse developed plastic grommet &amp; flexible conduits  resulting into better insulation from sharp edge &amp; improved IP degree</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Printed ferrule for proper identification</a:t>
            </a:r>
          </a:p>
          <a:p>
            <a:pPr algn="l" marL="264002" indent="-132001" lvl="1">
              <a:lnSpc>
                <a:spcPts val="2245"/>
              </a:lnSpc>
            </a:pPr>
          </a:p>
          <a:p>
            <a:pPr algn="l" marL="264002" indent="-132001" lvl="1">
              <a:lnSpc>
                <a:spcPts val="2245"/>
              </a:lnSpc>
            </a:pPr>
          </a:p>
        </p:txBody>
      </p:sp>
      <p:sp>
        <p:nvSpPr>
          <p:cNvPr name="Freeform 6" id="6" descr="C:\Documents and Settings\Administrator\Desktop\Company Data\DSC08603.JPG"/>
          <p:cNvSpPr/>
          <p:nvPr/>
        </p:nvSpPr>
        <p:spPr>
          <a:xfrm flipH="false" flipV="false" rot="0">
            <a:off x="3779825" y="1186624"/>
            <a:ext cx="6430889" cy="6079960"/>
          </a:xfrm>
          <a:custGeom>
            <a:avLst/>
            <a:gdLst/>
            <a:ahLst/>
            <a:cxnLst/>
            <a:rect r="r" b="b" t="t" l="l"/>
            <a:pathLst>
              <a:path h="6079960" w="6430889">
                <a:moveTo>
                  <a:pt x="0" y="0"/>
                </a:moveTo>
                <a:lnTo>
                  <a:pt x="6430889" y="0"/>
                </a:lnTo>
                <a:lnTo>
                  <a:pt x="6430889" y="6079960"/>
                </a:lnTo>
                <a:lnTo>
                  <a:pt x="0" y="6079960"/>
                </a:lnTo>
                <a:lnTo>
                  <a:pt x="0" y="0"/>
                </a:lnTo>
                <a:close/>
              </a:path>
            </a:pathLst>
          </a:custGeom>
          <a:blipFill>
            <a:blip r:embed="rId2"/>
            <a:stretch>
              <a:fillRect l="-20907" t="0" r="-20907" b="0"/>
            </a:stretch>
          </a:blipFill>
        </p:spPr>
      </p:sp>
      <p:sp>
        <p:nvSpPr>
          <p:cNvPr name="Freeform 7" id="7"/>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34137" y="190262"/>
            <a:ext cx="9624060" cy="891121"/>
            <a:chOff x="0" y="0"/>
            <a:chExt cx="12832080" cy="1188161"/>
          </a:xfrm>
        </p:grpSpPr>
        <p:sp>
          <p:nvSpPr>
            <p:cNvPr name="Freeform 3" id="3"/>
            <p:cNvSpPr/>
            <p:nvPr/>
          </p:nvSpPr>
          <p:spPr>
            <a:xfrm flipH="false" flipV="false" rot="0">
              <a:off x="0" y="0"/>
              <a:ext cx="12832080" cy="1188156"/>
            </a:xfrm>
            <a:custGeom>
              <a:avLst/>
              <a:gdLst/>
              <a:ahLst/>
              <a:cxnLst/>
              <a:rect r="r" b="b" t="t" l="l"/>
              <a:pathLst>
                <a:path h="1188156" w="12832080">
                  <a:moveTo>
                    <a:pt x="0" y="0"/>
                  </a:moveTo>
                  <a:lnTo>
                    <a:pt x="12832080" y="0"/>
                  </a:lnTo>
                  <a:lnTo>
                    <a:pt x="12832080" y="1188156"/>
                  </a:lnTo>
                  <a:lnTo>
                    <a:pt x="0" y="1188156"/>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1216736"/>
            </a:xfrm>
            <a:prstGeom prst="rect">
              <a:avLst/>
            </a:prstGeom>
          </p:spPr>
          <p:txBody>
            <a:bodyPr anchor="ctr" rtlCol="false" tIns="0" lIns="0" bIns="0" rIns="0"/>
            <a:lstStyle/>
            <a:p>
              <a:pPr algn="l">
                <a:lnSpc>
                  <a:spcPts val="3788"/>
                </a:lnSpc>
              </a:pPr>
              <a:r>
                <a:rPr lang="en-US" sz="3508" b="true">
                  <a:solidFill>
                    <a:srgbClr val="000000"/>
                  </a:solidFill>
                  <a:latin typeface="Calibri (MS) Bold"/>
                  <a:ea typeface="Calibri (MS) Bold"/>
                  <a:cs typeface="Calibri (MS) Bold"/>
                  <a:sym typeface="Calibri (MS) Bold"/>
                </a:rPr>
                <a:t>PU FOAM LIQUID GASKET MACHINE</a:t>
              </a:r>
            </a:p>
          </p:txBody>
        </p:sp>
      </p:grpSp>
      <p:sp>
        <p:nvSpPr>
          <p:cNvPr name="Freeform 5" id="5" descr="C:\Documents and Settings\Administrator\Desktop\New Folder\IMG_20150403_103857.jpg"/>
          <p:cNvSpPr/>
          <p:nvPr/>
        </p:nvSpPr>
        <p:spPr>
          <a:xfrm flipH="false" flipV="false" rot="0">
            <a:off x="393573" y="1057275"/>
            <a:ext cx="5896223" cy="6206519"/>
          </a:xfrm>
          <a:custGeom>
            <a:avLst/>
            <a:gdLst/>
            <a:ahLst/>
            <a:cxnLst/>
            <a:rect r="r" b="b" t="t" l="l"/>
            <a:pathLst>
              <a:path h="6206519" w="5896223">
                <a:moveTo>
                  <a:pt x="0" y="0"/>
                </a:moveTo>
                <a:lnTo>
                  <a:pt x="5896223" y="0"/>
                </a:lnTo>
                <a:lnTo>
                  <a:pt x="5896223" y="6206519"/>
                </a:lnTo>
                <a:lnTo>
                  <a:pt x="0" y="6206519"/>
                </a:lnTo>
                <a:lnTo>
                  <a:pt x="0" y="0"/>
                </a:lnTo>
                <a:close/>
              </a:path>
            </a:pathLst>
          </a:custGeom>
          <a:blipFill>
            <a:blip r:embed="rId2"/>
            <a:stretch>
              <a:fillRect l="0" t="0" r="-1697" b="0"/>
            </a:stretch>
          </a:blipFill>
        </p:spPr>
      </p:sp>
      <p:sp>
        <p:nvSpPr>
          <p:cNvPr name="TextBox 6" id="6"/>
          <p:cNvSpPr txBox="true"/>
          <p:nvPr/>
        </p:nvSpPr>
        <p:spPr>
          <a:xfrm rot="0">
            <a:off x="6774818" y="1205989"/>
            <a:ext cx="3203362" cy="5237597"/>
          </a:xfrm>
          <a:prstGeom prst="rect">
            <a:avLst/>
          </a:prstGeom>
        </p:spPr>
        <p:txBody>
          <a:bodyPr anchor="t" rtlCol="false" tIns="0" lIns="0" bIns="0" rIns="0">
            <a:spAutoFit/>
          </a:bodyPr>
          <a:lstStyle/>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Jointless gasket resulting in dust proof enclosure, gives improved ip degree protection</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Polyurethene is poured in liquified form &amp; then hardens in seconds </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It fuses with metal door and is unremovable resulting in much improved ip protection</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For different heating &amp; cooling cycles as well as the repeated opening &amp; closing of doors, </a:t>
            </a:r>
            <a:r>
              <a:rPr lang="en-US" b="true" sz="1871">
                <a:solidFill>
                  <a:srgbClr val="5B9BD5"/>
                </a:solidFill>
                <a:latin typeface="Calibri (MS) Bold"/>
                <a:ea typeface="Calibri (MS) Bold"/>
                <a:cs typeface="Calibri (MS) Bold"/>
                <a:sym typeface="Calibri (MS) Bold"/>
              </a:rPr>
              <a:t>the gasket remains fused with the panel door. </a:t>
            </a:r>
            <a:r>
              <a:rPr lang="en-US" sz="1871">
                <a:solidFill>
                  <a:srgbClr val="5B9BD5"/>
                </a:solidFill>
                <a:latin typeface="Calibri (MS)"/>
                <a:ea typeface="Calibri (MS)"/>
                <a:cs typeface="Calibri (MS)"/>
                <a:sym typeface="Calibri (MS)"/>
              </a:rPr>
              <a:t> Gasket has long life.</a:t>
            </a:r>
          </a:p>
        </p:txBody>
      </p:sp>
      <p:sp>
        <p:nvSpPr>
          <p:cNvPr name="Freeform 7" id="7"/>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45560" y="39910"/>
            <a:ext cx="9624060" cy="891121"/>
            <a:chOff x="0" y="0"/>
            <a:chExt cx="12832080" cy="1188161"/>
          </a:xfrm>
        </p:grpSpPr>
        <p:sp>
          <p:nvSpPr>
            <p:cNvPr name="Freeform 3" id="3"/>
            <p:cNvSpPr/>
            <p:nvPr/>
          </p:nvSpPr>
          <p:spPr>
            <a:xfrm flipH="false" flipV="false" rot="0">
              <a:off x="0" y="0"/>
              <a:ext cx="12832080" cy="1188156"/>
            </a:xfrm>
            <a:custGeom>
              <a:avLst/>
              <a:gdLst/>
              <a:ahLst/>
              <a:cxnLst/>
              <a:rect r="r" b="b" t="t" l="l"/>
              <a:pathLst>
                <a:path h="1188156" w="12832080">
                  <a:moveTo>
                    <a:pt x="0" y="0"/>
                  </a:moveTo>
                  <a:lnTo>
                    <a:pt x="12832080" y="0"/>
                  </a:lnTo>
                  <a:lnTo>
                    <a:pt x="12832080" y="1188156"/>
                  </a:lnTo>
                  <a:lnTo>
                    <a:pt x="0" y="1188156"/>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1216736"/>
            </a:xfrm>
            <a:prstGeom prst="rect">
              <a:avLst/>
            </a:prstGeom>
          </p:spPr>
          <p:txBody>
            <a:bodyPr anchor="ctr"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ROUTER MACHINE (ENGRAVING)</a:t>
              </a:r>
            </a:p>
          </p:txBody>
        </p:sp>
      </p:grpSp>
      <p:sp>
        <p:nvSpPr>
          <p:cNvPr name="Freeform 5" id="5" descr="C:\Documents and Settings\Administrator\Desktop\New Folder\IMG_20150403_103857.jpg"/>
          <p:cNvSpPr/>
          <p:nvPr/>
        </p:nvSpPr>
        <p:spPr>
          <a:xfrm flipH="false" flipV="false" rot="0">
            <a:off x="3481121" y="879053"/>
            <a:ext cx="6232341" cy="6341783"/>
          </a:xfrm>
          <a:custGeom>
            <a:avLst/>
            <a:gdLst/>
            <a:ahLst/>
            <a:cxnLst/>
            <a:rect r="r" b="b" t="t" l="l"/>
            <a:pathLst>
              <a:path h="6341783" w="6232341">
                <a:moveTo>
                  <a:pt x="0" y="0"/>
                </a:moveTo>
                <a:lnTo>
                  <a:pt x="6232341" y="0"/>
                </a:lnTo>
                <a:lnTo>
                  <a:pt x="6232341" y="6341783"/>
                </a:lnTo>
                <a:lnTo>
                  <a:pt x="0" y="6341783"/>
                </a:lnTo>
                <a:lnTo>
                  <a:pt x="0" y="0"/>
                </a:lnTo>
                <a:close/>
              </a:path>
            </a:pathLst>
          </a:custGeom>
          <a:blipFill>
            <a:blip r:embed="rId2"/>
            <a:stretch>
              <a:fillRect l="-5884" t="0" r="-5884" b="0"/>
            </a:stretch>
          </a:blipFill>
        </p:spPr>
      </p:sp>
      <p:sp>
        <p:nvSpPr>
          <p:cNvPr name="TextBox 6" id="6"/>
          <p:cNvSpPr txBox="true"/>
          <p:nvPr/>
        </p:nvSpPr>
        <p:spPr>
          <a:xfrm rot="0">
            <a:off x="715223" y="2008584"/>
            <a:ext cx="1866690" cy="3509943"/>
          </a:xfrm>
          <a:prstGeom prst="rect">
            <a:avLst/>
          </a:prstGeom>
        </p:spPr>
        <p:txBody>
          <a:bodyPr anchor="t" rtlCol="false" tIns="0" lIns="0" bIns="0" rIns="0">
            <a:spAutoFit/>
          </a:bodyPr>
          <a:lstStyle/>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For making legend plates through engraving text on plate</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Improved quality of legends &amp; looks attractive</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Faster process </a:t>
            </a:r>
          </a:p>
        </p:txBody>
      </p:sp>
      <p:sp>
        <p:nvSpPr>
          <p:cNvPr name="Freeform 7" id="7"/>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07644" y="1347759"/>
            <a:ext cx="8966416" cy="94355"/>
            <a:chOff x="0" y="0"/>
            <a:chExt cx="11955221" cy="125806"/>
          </a:xfrm>
        </p:grpSpPr>
        <p:sp>
          <p:nvSpPr>
            <p:cNvPr name="Freeform 3" id="3"/>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2">
                <a:alphaModFix amt="85000"/>
              </a:blip>
              <a:stretch>
                <a:fillRect l="0" t="0" r="23514" b="-5036226"/>
              </a:stretch>
            </a:blipFill>
          </p:spPr>
        </p:sp>
      </p:grpSp>
      <p:grpSp>
        <p:nvGrpSpPr>
          <p:cNvPr name="Group 4" id="4"/>
          <p:cNvGrpSpPr/>
          <p:nvPr/>
        </p:nvGrpSpPr>
        <p:grpSpPr>
          <a:xfrm rot="0">
            <a:off x="807644" y="4800838"/>
            <a:ext cx="8966416" cy="94355"/>
            <a:chOff x="0" y="0"/>
            <a:chExt cx="11955221" cy="125806"/>
          </a:xfrm>
        </p:grpSpPr>
        <p:sp>
          <p:nvSpPr>
            <p:cNvPr name="Freeform 5" id="5"/>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2">
                <a:alphaModFix amt="85000"/>
              </a:blip>
              <a:stretch>
                <a:fillRect l="0" t="0" r="23514" b="-5036226"/>
              </a:stretch>
            </a:blipFill>
          </p:spPr>
        </p:sp>
      </p:grpSp>
      <p:grpSp>
        <p:nvGrpSpPr>
          <p:cNvPr name="Group 6" id="6"/>
          <p:cNvGrpSpPr/>
          <p:nvPr/>
        </p:nvGrpSpPr>
        <p:grpSpPr>
          <a:xfrm rot="0">
            <a:off x="807644" y="1508950"/>
            <a:ext cx="8966416" cy="3208020"/>
            <a:chOff x="0" y="0"/>
            <a:chExt cx="11955221" cy="4277360"/>
          </a:xfrm>
        </p:grpSpPr>
        <p:sp>
          <p:nvSpPr>
            <p:cNvPr name="Freeform 7" id="7"/>
            <p:cNvSpPr/>
            <p:nvPr/>
          </p:nvSpPr>
          <p:spPr>
            <a:xfrm flipH="false" flipV="false" rot="0">
              <a:off x="0" y="0"/>
              <a:ext cx="11955272" cy="4277360"/>
            </a:xfrm>
            <a:custGeom>
              <a:avLst/>
              <a:gdLst/>
              <a:ahLst/>
              <a:cxnLst/>
              <a:rect r="r" b="b" t="t" l="l"/>
              <a:pathLst>
                <a:path h="4277360" w="11955272">
                  <a:moveTo>
                    <a:pt x="0" y="0"/>
                  </a:moveTo>
                  <a:lnTo>
                    <a:pt x="11955272" y="0"/>
                  </a:lnTo>
                  <a:lnTo>
                    <a:pt x="11955272" y="4277360"/>
                  </a:lnTo>
                  <a:lnTo>
                    <a:pt x="0" y="4277360"/>
                  </a:lnTo>
                  <a:close/>
                </a:path>
              </a:pathLst>
            </a:custGeom>
            <a:blipFill>
              <a:blip r:embed="rId2">
                <a:alphaModFix amt="85000"/>
              </a:blip>
              <a:stretch>
                <a:fillRect l="0" t="0" r="23514" b="-51128"/>
              </a:stretch>
            </a:blipFill>
          </p:spPr>
        </p:sp>
      </p:grpSp>
      <p:grpSp>
        <p:nvGrpSpPr>
          <p:cNvPr name="Group 8" id="8"/>
          <p:cNvGrpSpPr/>
          <p:nvPr/>
        </p:nvGrpSpPr>
        <p:grpSpPr>
          <a:xfrm rot="0">
            <a:off x="8463163" y="4530957"/>
            <a:ext cx="948042" cy="1264053"/>
            <a:chOff x="0" y="0"/>
            <a:chExt cx="1264056" cy="1685404"/>
          </a:xfrm>
        </p:grpSpPr>
        <p:sp>
          <p:nvSpPr>
            <p:cNvPr name="Freeform 9" id="9"/>
            <p:cNvSpPr/>
            <p:nvPr/>
          </p:nvSpPr>
          <p:spPr>
            <a:xfrm flipH="false" flipV="false" rot="0">
              <a:off x="0" y="0"/>
              <a:ext cx="1264031" cy="1685290"/>
            </a:xfrm>
            <a:custGeom>
              <a:avLst/>
              <a:gdLst/>
              <a:ahLst/>
              <a:cxnLst/>
              <a:rect r="r" b="b" t="t" l="l"/>
              <a:pathLst>
                <a:path h="1685290" w="1264031">
                  <a:moveTo>
                    <a:pt x="0" y="842645"/>
                  </a:moveTo>
                  <a:cubicBezTo>
                    <a:pt x="0" y="377317"/>
                    <a:pt x="282956" y="0"/>
                    <a:pt x="632079" y="0"/>
                  </a:cubicBezTo>
                  <a:cubicBezTo>
                    <a:pt x="981202" y="0"/>
                    <a:pt x="1264031" y="377317"/>
                    <a:pt x="1264031" y="842645"/>
                  </a:cubicBezTo>
                  <a:cubicBezTo>
                    <a:pt x="1264031" y="1307973"/>
                    <a:pt x="981075" y="1685290"/>
                    <a:pt x="631952" y="1685290"/>
                  </a:cubicBezTo>
                  <a:cubicBezTo>
                    <a:pt x="282829" y="1685290"/>
                    <a:pt x="0" y="1308100"/>
                    <a:pt x="0" y="842645"/>
                  </a:cubicBezTo>
                  <a:close/>
                </a:path>
              </a:pathLst>
            </a:custGeom>
            <a:blipFill>
              <a:blip r:embed="rId3"/>
              <a:stretch>
                <a:fillRect l="0" t="0" r="-623399" b="-283571"/>
              </a:stretch>
            </a:blipFill>
          </p:spPr>
        </p:sp>
      </p:grpSp>
      <p:grpSp>
        <p:nvGrpSpPr>
          <p:cNvPr name="Group 10" id="10"/>
          <p:cNvGrpSpPr/>
          <p:nvPr/>
        </p:nvGrpSpPr>
        <p:grpSpPr>
          <a:xfrm rot="0">
            <a:off x="8546830" y="4642514"/>
            <a:ext cx="780717" cy="1040949"/>
            <a:chOff x="0" y="0"/>
            <a:chExt cx="1040956" cy="1387932"/>
          </a:xfrm>
        </p:grpSpPr>
        <p:sp>
          <p:nvSpPr>
            <p:cNvPr name="Freeform 11" id="11"/>
            <p:cNvSpPr/>
            <p:nvPr/>
          </p:nvSpPr>
          <p:spPr>
            <a:xfrm flipH="false" flipV="false" rot="0">
              <a:off x="0" y="0"/>
              <a:ext cx="1050798" cy="1387856"/>
            </a:xfrm>
            <a:custGeom>
              <a:avLst/>
              <a:gdLst/>
              <a:ahLst/>
              <a:cxnLst/>
              <a:rect r="r" b="b" t="t" l="l"/>
              <a:pathLst>
                <a:path h="1387856" w="1050798">
                  <a:moveTo>
                    <a:pt x="0" y="693928"/>
                  </a:moveTo>
                  <a:cubicBezTo>
                    <a:pt x="0" y="316357"/>
                    <a:pt x="230378" y="0"/>
                    <a:pt x="525399" y="0"/>
                  </a:cubicBezTo>
                  <a:lnTo>
                    <a:pt x="525399" y="19812"/>
                  </a:lnTo>
                  <a:lnTo>
                    <a:pt x="525399" y="0"/>
                  </a:lnTo>
                  <a:cubicBezTo>
                    <a:pt x="820547" y="0"/>
                    <a:pt x="1050798" y="316357"/>
                    <a:pt x="1050798" y="693928"/>
                  </a:cubicBezTo>
                  <a:lnTo>
                    <a:pt x="1030986" y="693928"/>
                  </a:lnTo>
                  <a:lnTo>
                    <a:pt x="1050798" y="693928"/>
                  </a:lnTo>
                  <a:cubicBezTo>
                    <a:pt x="1050798" y="1071499"/>
                    <a:pt x="820420" y="1387856"/>
                    <a:pt x="525399" y="1387856"/>
                  </a:cubicBezTo>
                  <a:lnTo>
                    <a:pt x="525399" y="1368044"/>
                  </a:lnTo>
                  <a:lnTo>
                    <a:pt x="525399" y="1387856"/>
                  </a:lnTo>
                  <a:cubicBezTo>
                    <a:pt x="230378" y="1387983"/>
                    <a:pt x="0" y="1071626"/>
                    <a:pt x="0" y="693928"/>
                  </a:cubicBezTo>
                  <a:lnTo>
                    <a:pt x="19812" y="693928"/>
                  </a:lnTo>
                  <a:lnTo>
                    <a:pt x="39624" y="693928"/>
                  </a:lnTo>
                  <a:lnTo>
                    <a:pt x="19812" y="693928"/>
                  </a:lnTo>
                  <a:lnTo>
                    <a:pt x="0" y="693928"/>
                  </a:lnTo>
                  <a:moveTo>
                    <a:pt x="39624" y="693928"/>
                  </a:moveTo>
                  <a:cubicBezTo>
                    <a:pt x="39624" y="704850"/>
                    <a:pt x="30734" y="713740"/>
                    <a:pt x="19812" y="713740"/>
                  </a:cubicBezTo>
                  <a:cubicBezTo>
                    <a:pt x="8890" y="713740"/>
                    <a:pt x="0" y="704850"/>
                    <a:pt x="0" y="693928"/>
                  </a:cubicBezTo>
                  <a:cubicBezTo>
                    <a:pt x="0" y="683006"/>
                    <a:pt x="8890" y="674116"/>
                    <a:pt x="19812" y="674116"/>
                  </a:cubicBezTo>
                  <a:cubicBezTo>
                    <a:pt x="30734" y="674116"/>
                    <a:pt x="39624" y="683006"/>
                    <a:pt x="39624" y="693928"/>
                  </a:cubicBezTo>
                  <a:cubicBezTo>
                    <a:pt x="39624" y="1060958"/>
                    <a:pt x="262001" y="1348232"/>
                    <a:pt x="525399" y="1348232"/>
                  </a:cubicBezTo>
                  <a:cubicBezTo>
                    <a:pt x="788797" y="1348232"/>
                    <a:pt x="1011301" y="1060958"/>
                    <a:pt x="1011301" y="693928"/>
                  </a:cubicBezTo>
                  <a:cubicBezTo>
                    <a:pt x="1011301" y="326898"/>
                    <a:pt x="788797" y="39624"/>
                    <a:pt x="525399" y="39624"/>
                  </a:cubicBezTo>
                  <a:lnTo>
                    <a:pt x="525399" y="19812"/>
                  </a:lnTo>
                  <a:lnTo>
                    <a:pt x="525399" y="39624"/>
                  </a:lnTo>
                  <a:cubicBezTo>
                    <a:pt x="262001" y="39624"/>
                    <a:pt x="39624" y="326898"/>
                    <a:pt x="39624" y="693928"/>
                  </a:cubicBezTo>
                  <a:close/>
                </a:path>
              </a:pathLst>
            </a:custGeom>
            <a:solidFill>
              <a:srgbClr val="FFFFFF"/>
            </a:solidFill>
            <a:ln w="12700">
              <a:solidFill>
                <a:srgbClr val="000000"/>
              </a:solidFill>
            </a:ln>
          </p:spPr>
        </p:sp>
      </p:grpSp>
      <p:grpSp>
        <p:nvGrpSpPr>
          <p:cNvPr name="Group 12" id="12"/>
          <p:cNvGrpSpPr/>
          <p:nvPr/>
        </p:nvGrpSpPr>
        <p:grpSpPr>
          <a:xfrm rot="0">
            <a:off x="759209" y="531400"/>
            <a:ext cx="9254776" cy="6063072"/>
            <a:chOff x="0" y="0"/>
            <a:chExt cx="12339701" cy="8084096"/>
          </a:xfrm>
        </p:grpSpPr>
        <p:sp>
          <p:nvSpPr>
            <p:cNvPr name="Freeform 13" id="13"/>
            <p:cNvSpPr/>
            <p:nvPr/>
          </p:nvSpPr>
          <p:spPr>
            <a:xfrm flipH="false" flipV="false" rot="0">
              <a:off x="0" y="0"/>
              <a:ext cx="12339701" cy="8084058"/>
            </a:xfrm>
            <a:custGeom>
              <a:avLst/>
              <a:gdLst/>
              <a:ahLst/>
              <a:cxnLst/>
              <a:rect r="r" b="b" t="t" l="l"/>
              <a:pathLst>
                <a:path h="8084058" w="12339701">
                  <a:moveTo>
                    <a:pt x="0" y="0"/>
                  </a:moveTo>
                  <a:lnTo>
                    <a:pt x="12339701" y="0"/>
                  </a:lnTo>
                  <a:lnTo>
                    <a:pt x="12339701" y="8084058"/>
                  </a:lnTo>
                  <a:lnTo>
                    <a:pt x="0" y="8084058"/>
                  </a:lnTo>
                  <a:close/>
                </a:path>
              </a:pathLst>
            </a:custGeom>
            <a:solidFill>
              <a:srgbClr val="5B9BD5"/>
            </a:solidFill>
            <a:ln w="12700">
              <a:solidFill>
                <a:srgbClr val="000000"/>
              </a:solidFill>
            </a:ln>
          </p:spPr>
        </p:sp>
      </p:grpSp>
      <p:sp>
        <p:nvSpPr>
          <p:cNvPr name="TextBox 14" id="14"/>
          <p:cNvSpPr txBox="true"/>
          <p:nvPr/>
        </p:nvSpPr>
        <p:spPr>
          <a:xfrm rot="0">
            <a:off x="2905277" y="2811409"/>
            <a:ext cx="4962639" cy="1885255"/>
          </a:xfrm>
          <a:prstGeom prst="rect">
            <a:avLst/>
          </a:prstGeom>
        </p:spPr>
        <p:txBody>
          <a:bodyPr anchor="t" rtlCol="false" tIns="0" lIns="0" bIns="0" rIns="0">
            <a:spAutoFit/>
          </a:bodyPr>
          <a:lstStyle/>
          <a:p>
            <a:pPr algn="ctr">
              <a:lnSpc>
                <a:spcPts val="7072"/>
              </a:lnSpc>
            </a:pPr>
            <a:r>
              <a:rPr lang="en-US" sz="6548" b="true">
                <a:solidFill>
                  <a:srgbClr val="FFFFFF"/>
                </a:solidFill>
                <a:latin typeface="Calibri (MS) Bold"/>
                <a:ea typeface="Calibri (MS) Bold"/>
                <a:cs typeface="Calibri (MS) Bold"/>
                <a:sym typeface="Calibri (MS) Bold"/>
              </a:rPr>
              <a:t>ASSEMBLY SECTION</a:t>
            </a:r>
          </a:p>
        </p:txBody>
      </p:sp>
      <p:sp>
        <p:nvSpPr>
          <p:cNvPr name="Freeform 15" id="15"/>
          <p:cNvSpPr/>
          <p:nvPr/>
        </p:nvSpPr>
        <p:spPr>
          <a:xfrm flipH="false" flipV="false" rot="0">
            <a:off x="4260647" y="6706600"/>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4"/>
            <a:stretch>
              <a:fillRect l="0" t="0" r="0" b="0"/>
            </a:stretch>
          </a:blipFill>
        </p:spPr>
      </p:sp>
    </p:spTree>
  </p:cSld>
  <p:clrMapOvr>
    <a:masterClrMapping/>
  </p:clrMapOvr>
  <p:transition spd="fast">
    <p:fade/>
  </p:transition>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34667" y="39910"/>
            <a:ext cx="9624060" cy="712889"/>
            <a:chOff x="0" y="0"/>
            <a:chExt cx="12832080" cy="950519"/>
          </a:xfrm>
        </p:grpSpPr>
        <p:sp>
          <p:nvSpPr>
            <p:cNvPr name="Freeform 3" id="3"/>
            <p:cNvSpPr/>
            <p:nvPr/>
          </p:nvSpPr>
          <p:spPr>
            <a:xfrm flipH="false" flipV="false" rot="0">
              <a:off x="0" y="0"/>
              <a:ext cx="12832080" cy="950524"/>
            </a:xfrm>
            <a:custGeom>
              <a:avLst/>
              <a:gdLst/>
              <a:ahLst/>
              <a:cxnLst/>
              <a:rect r="r" b="b" t="t" l="l"/>
              <a:pathLst>
                <a:path h="950524" w="12832080">
                  <a:moveTo>
                    <a:pt x="0" y="0"/>
                  </a:moveTo>
                  <a:lnTo>
                    <a:pt x="12832080" y="0"/>
                  </a:lnTo>
                  <a:lnTo>
                    <a:pt x="12832080" y="950524"/>
                  </a:lnTo>
                  <a:lnTo>
                    <a:pt x="0" y="950524"/>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979094"/>
            </a:xfrm>
            <a:prstGeom prst="rect">
              <a:avLst/>
            </a:prstGeom>
          </p:spPr>
          <p:txBody>
            <a:bodyPr anchor="ctr"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ASSEMBLY SECTION</a:t>
              </a:r>
            </a:p>
          </p:txBody>
        </p:sp>
      </p:grpSp>
      <p:sp>
        <p:nvSpPr>
          <p:cNvPr name="Freeform 5" id="5" descr="ASS 1.jpg"/>
          <p:cNvSpPr/>
          <p:nvPr/>
        </p:nvSpPr>
        <p:spPr>
          <a:xfrm flipH="false" flipV="false" rot="0">
            <a:off x="660911" y="968159"/>
            <a:ext cx="6252667" cy="6252667"/>
          </a:xfrm>
          <a:custGeom>
            <a:avLst/>
            <a:gdLst/>
            <a:ahLst/>
            <a:cxnLst/>
            <a:rect r="r" b="b" t="t" l="l"/>
            <a:pathLst>
              <a:path h="6252667" w="6252667">
                <a:moveTo>
                  <a:pt x="0" y="0"/>
                </a:moveTo>
                <a:lnTo>
                  <a:pt x="6252667" y="0"/>
                </a:lnTo>
                <a:lnTo>
                  <a:pt x="6252667" y="6252667"/>
                </a:lnTo>
                <a:lnTo>
                  <a:pt x="0" y="6252667"/>
                </a:lnTo>
                <a:lnTo>
                  <a:pt x="0" y="0"/>
                </a:lnTo>
                <a:close/>
              </a:path>
            </a:pathLst>
          </a:custGeom>
          <a:blipFill>
            <a:blip r:embed="rId2"/>
            <a:stretch>
              <a:fillRect l="-25000" t="0" r="-25000" b="0"/>
            </a:stretch>
          </a:blipFill>
        </p:spPr>
      </p:sp>
      <p:sp>
        <p:nvSpPr>
          <p:cNvPr name="TextBox 6" id="6"/>
          <p:cNvSpPr txBox="true"/>
          <p:nvPr/>
        </p:nvSpPr>
        <p:spPr>
          <a:xfrm rot="0">
            <a:off x="7220369" y="1473317"/>
            <a:ext cx="3114256" cy="4373766"/>
          </a:xfrm>
          <a:prstGeom prst="rect">
            <a:avLst/>
          </a:prstGeom>
        </p:spPr>
        <p:txBody>
          <a:bodyPr anchor="t" rtlCol="false" tIns="0" lIns="0" bIns="0" rIns="0">
            <a:spAutoFit/>
          </a:bodyPr>
          <a:lstStyle/>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Very large assembling area (15,000 sq. Feet)</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Overhead cranes  from assembly to dispatch area</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Equipped with pneumatic tooling</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Specially laid process &amp; floor rails are fully leveled thus giving better quality panels</a:t>
            </a:r>
          </a:p>
          <a:p>
            <a:pPr algn="l" marL="264002" indent="-132001" lvl="1">
              <a:lnSpc>
                <a:spcPts val="2245"/>
              </a:lnSpc>
            </a:pPr>
          </a:p>
          <a:p>
            <a:pPr algn="l" marL="264002" indent="-132001" lvl="1">
              <a:lnSpc>
                <a:spcPts val="2245"/>
              </a:lnSpc>
            </a:pPr>
          </a:p>
        </p:txBody>
      </p:sp>
      <p:sp>
        <p:nvSpPr>
          <p:cNvPr name="Freeform 7" id="7"/>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34667" y="39910"/>
            <a:ext cx="9624060" cy="712889"/>
            <a:chOff x="0" y="0"/>
            <a:chExt cx="12832080" cy="950519"/>
          </a:xfrm>
        </p:grpSpPr>
        <p:sp>
          <p:nvSpPr>
            <p:cNvPr name="Freeform 3" id="3"/>
            <p:cNvSpPr/>
            <p:nvPr/>
          </p:nvSpPr>
          <p:spPr>
            <a:xfrm flipH="false" flipV="false" rot="0">
              <a:off x="0" y="0"/>
              <a:ext cx="12832080" cy="950524"/>
            </a:xfrm>
            <a:custGeom>
              <a:avLst/>
              <a:gdLst/>
              <a:ahLst/>
              <a:cxnLst/>
              <a:rect r="r" b="b" t="t" l="l"/>
              <a:pathLst>
                <a:path h="950524" w="12832080">
                  <a:moveTo>
                    <a:pt x="0" y="0"/>
                  </a:moveTo>
                  <a:lnTo>
                    <a:pt x="12832080" y="0"/>
                  </a:lnTo>
                  <a:lnTo>
                    <a:pt x="12832080" y="950524"/>
                  </a:lnTo>
                  <a:lnTo>
                    <a:pt x="0" y="950524"/>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979094"/>
            </a:xfrm>
            <a:prstGeom prst="rect">
              <a:avLst/>
            </a:prstGeom>
          </p:spPr>
          <p:txBody>
            <a:bodyPr anchor="ctr"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ASSEMBLY SECTION</a:t>
              </a:r>
            </a:p>
          </p:txBody>
        </p:sp>
      </p:grpSp>
      <p:sp>
        <p:nvSpPr>
          <p:cNvPr name="Freeform 5" id="5" descr="ASS 1.jpg"/>
          <p:cNvSpPr/>
          <p:nvPr/>
        </p:nvSpPr>
        <p:spPr>
          <a:xfrm flipH="false" flipV="false" rot="0">
            <a:off x="3586648" y="2661285"/>
            <a:ext cx="6802288" cy="4559551"/>
          </a:xfrm>
          <a:custGeom>
            <a:avLst/>
            <a:gdLst/>
            <a:ahLst/>
            <a:cxnLst/>
            <a:rect r="r" b="b" t="t" l="l"/>
            <a:pathLst>
              <a:path h="4559551" w="6802288">
                <a:moveTo>
                  <a:pt x="0" y="0"/>
                </a:moveTo>
                <a:lnTo>
                  <a:pt x="6802289" y="0"/>
                </a:lnTo>
                <a:lnTo>
                  <a:pt x="6802289" y="4559551"/>
                </a:lnTo>
                <a:lnTo>
                  <a:pt x="0" y="4559551"/>
                </a:lnTo>
                <a:lnTo>
                  <a:pt x="0" y="0"/>
                </a:lnTo>
                <a:close/>
              </a:path>
            </a:pathLst>
          </a:custGeom>
          <a:blipFill>
            <a:blip r:embed="rId2"/>
            <a:stretch>
              <a:fillRect l="-394" t="0" r="-394" b="0"/>
            </a:stretch>
          </a:blipFill>
        </p:spPr>
      </p:sp>
      <p:sp>
        <p:nvSpPr>
          <p:cNvPr name="Freeform 6" id="6" descr="ASS 1.jpg"/>
          <p:cNvSpPr/>
          <p:nvPr/>
        </p:nvSpPr>
        <p:spPr>
          <a:xfrm flipH="false" flipV="false" rot="0">
            <a:off x="304467" y="789937"/>
            <a:ext cx="4915995" cy="3846652"/>
          </a:xfrm>
          <a:custGeom>
            <a:avLst/>
            <a:gdLst/>
            <a:ahLst/>
            <a:cxnLst/>
            <a:rect r="r" b="b" t="t" l="l"/>
            <a:pathLst>
              <a:path h="3846652" w="4915995">
                <a:moveTo>
                  <a:pt x="0" y="0"/>
                </a:moveTo>
                <a:lnTo>
                  <a:pt x="4915995" y="0"/>
                </a:lnTo>
                <a:lnTo>
                  <a:pt x="4915995" y="3846652"/>
                </a:lnTo>
                <a:lnTo>
                  <a:pt x="0" y="3846652"/>
                </a:lnTo>
                <a:lnTo>
                  <a:pt x="0" y="0"/>
                </a:lnTo>
                <a:close/>
              </a:path>
            </a:pathLst>
          </a:custGeom>
          <a:blipFill>
            <a:blip r:embed="rId3"/>
            <a:stretch>
              <a:fillRect l="-302" t="0" r="-302" b="0"/>
            </a:stretch>
          </a:blipFill>
        </p:spPr>
      </p:sp>
      <p:sp>
        <p:nvSpPr>
          <p:cNvPr name="Freeform 7" id="7"/>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4"/>
            <a:stretch>
              <a:fillRect l="0" t="0" r="0" b="0"/>
            </a:stretch>
          </a:blipFill>
        </p:spPr>
      </p:sp>
    </p:spTree>
  </p:cSld>
  <p:clrMapOvr>
    <a:masterClrMapping/>
  </p:clrMapOvr>
  <p:transition spd="fast">
    <p:fade/>
  </p:transition>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34667" y="-49197"/>
            <a:ext cx="9624060" cy="891121"/>
            <a:chOff x="0" y="0"/>
            <a:chExt cx="12832080" cy="1188161"/>
          </a:xfrm>
        </p:grpSpPr>
        <p:sp>
          <p:nvSpPr>
            <p:cNvPr name="Freeform 3" id="3"/>
            <p:cNvSpPr/>
            <p:nvPr/>
          </p:nvSpPr>
          <p:spPr>
            <a:xfrm flipH="false" flipV="false" rot="0">
              <a:off x="0" y="0"/>
              <a:ext cx="12832080" cy="1188156"/>
            </a:xfrm>
            <a:custGeom>
              <a:avLst/>
              <a:gdLst/>
              <a:ahLst/>
              <a:cxnLst/>
              <a:rect r="r" b="b" t="t" l="l"/>
              <a:pathLst>
                <a:path h="1188156" w="12832080">
                  <a:moveTo>
                    <a:pt x="0" y="0"/>
                  </a:moveTo>
                  <a:lnTo>
                    <a:pt x="12832080" y="0"/>
                  </a:lnTo>
                  <a:lnTo>
                    <a:pt x="12832080" y="1188156"/>
                  </a:lnTo>
                  <a:lnTo>
                    <a:pt x="0" y="1188156"/>
                  </a:lnTo>
                  <a:close/>
                </a:path>
              </a:pathLst>
            </a:custGeom>
            <a:solidFill>
              <a:srgbClr val="000000">
                <a:alpha val="0"/>
              </a:srgbClr>
            </a:solidFill>
            <a:ln w="12700">
              <a:solidFill>
                <a:srgbClr val="000000"/>
              </a:solidFill>
            </a:ln>
          </p:spPr>
        </p:sp>
        <p:sp>
          <p:nvSpPr>
            <p:cNvPr name="TextBox 4" id="4"/>
            <p:cNvSpPr txBox="true"/>
            <p:nvPr/>
          </p:nvSpPr>
          <p:spPr>
            <a:xfrm>
              <a:off x="0" y="-28575"/>
              <a:ext cx="12832080" cy="1216736"/>
            </a:xfrm>
            <a:prstGeom prst="rect">
              <a:avLst/>
            </a:prstGeom>
          </p:spPr>
          <p:txBody>
            <a:bodyPr anchor="ctr"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QUALITY CONTROL LAB</a:t>
              </a:r>
            </a:p>
          </p:txBody>
        </p:sp>
      </p:grpSp>
      <p:sp>
        <p:nvSpPr>
          <p:cNvPr name="Freeform 5" id="5" descr="IMG_20150402_161538.jpg"/>
          <p:cNvSpPr/>
          <p:nvPr/>
        </p:nvSpPr>
        <p:spPr>
          <a:xfrm flipH="false" flipV="false" rot="0">
            <a:off x="660911" y="749694"/>
            <a:ext cx="6341783" cy="6445748"/>
          </a:xfrm>
          <a:custGeom>
            <a:avLst/>
            <a:gdLst/>
            <a:ahLst/>
            <a:cxnLst/>
            <a:rect r="r" b="b" t="t" l="l"/>
            <a:pathLst>
              <a:path h="6445748" w="6341783">
                <a:moveTo>
                  <a:pt x="0" y="0"/>
                </a:moveTo>
                <a:lnTo>
                  <a:pt x="6341783" y="0"/>
                </a:lnTo>
                <a:lnTo>
                  <a:pt x="6341783" y="6445748"/>
                </a:lnTo>
                <a:lnTo>
                  <a:pt x="0" y="6445748"/>
                </a:lnTo>
                <a:lnTo>
                  <a:pt x="0" y="0"/>
                </a:lnTo>
                <a:close/>
              </a:path>
            </a:pathLst>
          </a:custGeom>
          <a:blipFill>
            <a:blip r:embed="rId2"/>
            <a:stretch>
              <a:fillRect l="-1" t="0" r="-1" b="0"/>
            </a:stretch>
          </a:blipFill>
        </p:spPr>
      </p:sp>
      <p:sp>
        <p:nvSpPr>
          <p:cNvPr name="TextBox 6" id="6"/>
          <p:cNvSpPr txBox="true"/>
          <p:nvPr/>
        </p:nvSpPr>
        <p:spPr>
          <a:xfrm rot="0">
            <a:off x="7576823" y="1473317"/>
            <a:ext cx="2312251" cy="5237597"/>
          </a:xfrm>
          <a:prstGeom prst="rect">
            <a:avLst/>
          </a:prstGeom>
        </p:spPr>
        <p:txBody>
          <a:bodyPr anchor="t" rtlCol="false" tIns="0" lIns="0" bIns="0" rIns="0">
            <a:spAutoFit/>
          </a:bodyPr>
          <a:lstStyle/>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Fully equipped quality lab to test from raw material to stage inspection up to final product testing</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 Primary injection up to 6000a</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Insulation with 1000V megger</a:t>
            </a:r>
          </a:p>
          <a:p>
            <a:pPr algn="l" marL="264002" indent="-132001" lvl="1">
              <a:lnSpc>
                <a:spcPts val="2245"/>
              </a:lnSpc>
            </a:pPr>
          </a:p>
          <a:p>
            <a:pPr algn="l" marL="264002" indent="-132001" lvl="1">
              <a:lnSpc>
                <a:spcPts val="2245"/>
              </a:lnSpc>
              <a:buFont typeface="Arial"/>
              <a:buChar char="•"/>
            </a:pPr>
            <a:r>
              <a:rPr lang="en-US" sz="1871">
                <a:solidFill>
                  <a:srgbClr val="5B9BD5"/>
                </a:solidFill>
                <a:latin typeface="Calibri (MS)"/>
                <a:ea typeface="Calibri (MS)"/>
                <a:cs typeface="Calibri (MS)"/>
                <a:sym typeface="Calibri (MS)"/>
              </a:rPr>
              <a:t>High voltage test at 2.5 kV for 1 sec</a:t>
            </a:r>
          </a:p>
          <a:p>
            <a:pPr algn="l" marL="264002" indent="-132001" lvl="1">
              <a:lnSpc>
                <a:spcPts val="2245"/>
              </a:lnSpc>
            </a:pPr>
          </a:p>
          <a:p>
            <a:pPr algn="l" marL="264002" indent="-132001" lvl="1">
              <a:lnSpc>
                <a:spcPts val="2245"/>
              </a:lnSpc>
            </a:pPr>
          </a:p>
          <a:p>
            <a:pPr algn="l" marL="264002" indent="-132001" lvl="1">
              <a:lnSpc>
                <a:spcPts val="2245"/>
              </a:lnSpc>
            </a:pPr>
          </a:p>
        </p:txBody>
      </p:sp>
      <p:sp>
        <p:nvSpPr>
          <p:cNvPr name="Freeform 7" id="7"/>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112516" y="2287200"/>
            <a:ext cx="3781482" cy="2956693"/>
            <a:chOff x="0" y="0"/>
            <a:chExt cx="5041976" cy="3942258"/>
          </a:xfrm>
        </p:grpSpPr>
        <p:sp>
          <p:nvSpPr>
            <p:cNvPr name="Freeform 3" id="3"/>
            <p:cNvSpPr/>
            <p:nvPr/>
          </p:nvSpPr>
          <p:spPr>
            <a:xfrm flipH="false" flipV="false" rot="0">
              <a:off x="0" y="0"/>
              <a:ext cx="5041982" cy="3942263"/>
            </a:xfrm>
            <a:custGeom>
              <a:avLst/>
              <a:gdLst/>
              <a:ahLst/>
              <a:cxnLst/>
              <a:rect r="r" b="b" t="t" l="l"/>
              <a:pathLst>
                <a:path h="3942263" w="5041982">
                  <a:moveTo>
                    <a:pt x="0" y="0"/>
                  </a:moveTo>
                  <a:lnTo>
                    <a:pt x="5041982" y="0"/>
                  </a:lnTo>
                  <a:lnTo>
                    <a:pt x="5041982" y="3942263"/>
                  </a:lnTo>
                  <a:lnTo>
                    <a:pt x="0" y="3942263"/>
                  </a:lnTo>
                  <a:close/>
                </a:path>
              </a:pathLst>
            </a:custGeom>
            <a:solidFill>
              <a:srgbClr val="000000">
                <a:alpha val="0"/>
              </a:srgbClr>
            </a:solidFill>
            <a:ln w="12700">
              <a:solidFill>
                <a:srgbClr val="000000"/>
              </a:solidFill>
            </a:ln>
          </p:spPr>
        </p:sp>
        <p:sp>
          <p:nvSpPr>
            <p:cNvPr name="TextBox 4" id="4"/>
            <p:cNvSpPr txBox="true"/>
            <p:nvPr/>
          </p:nvSpPr>
          <p:spPr>
            <a:xfrm>
              <a:off x="0" y="-57150"/>
              <a:ext cx="5041976" cy="3999408"/>
            </a:xfrm>
            <a:prstGeom prst="rect">
              <a:avLst/>
            </a:prstGeom>
          </p:spPr>
          <p:txBody>
            <a:bodyPr anchor="ctr" rtlCol="false" tIns="0" lIns="0" bIns="0" rIns="0"/>
            <a:lstStyle/>
            <a:p>
              <a:pPr algn="r">
                <a:lnSpc>
                  <a:spcPts val="5557"/>
                </a:lnSpc>
              </a:pPr>
              <a:r>
                <a:rPr lang="en-US" sz="5145" b="true">
                  <a:solidFill>
                    <a:srgbClr val="000000"/>
                  </a:solidFill>
                  <a:latin typeface="Calibri (MS) Bold"/>
                  <a:ea typeface="Calibri (MS) Bold"/>
                  <a:cs typeface="Calibri (MS) Bold"/>
                  <a:sym typeface="Calibri (MS) Bold"/>
                </a:rPr>
                <a:t>6000 A PRIMARY</a:t>
              </a:r>
            </a:p>
            <a:p>
              <a:pPr algn="r">
                <a:lnSpc>
                  <a:spcPts val="5557"/>
                </a:lnSpc>
              </a:pPr>
              <a:r>
                <a:rPr lang="en-US" sz="5145" b="true">
                  <a:solidFill>
                    <a:srgbClr val="000000"/>
                  </a:solidFill>
                  <a:latin typeface="Calibri (MS) Bold"/>
                  <a:ea typeface="Calibri (MS) Bold"/>
                  <a:cs typeface="Calibri (MS) Bold"/>
                  <a:sym typeface="Calibri (MS) Bold"/>
                </a:rPr>
                <a:t>INJECTION KIT</a:t>
              </a:r>
            </a:p>
          </p:txBody>
        </p:sp>
      </p:grpSp>
      <p:sp>
        <p:nvSpPr>
          <p:cNvPr name="Freeform 5" id="5" descr="6000 A Primary Injection Kit.JPG"/>
          <p:cNvSpPr/>
          <p:nvPr/>
        </p:nvSpPr>
        <p:spPr>
          <a:xfrm flipH="false" flipV="false" rot="0">
            <a:off x="750027" y="15431"/>
            <a:ext cx="4938084" cy="7500233"/>
          </a:xfrm>
          <a:custGeom>
            <a:avLst/>
            <a:gdLst/>
            <a:ahLst/>
            <a:cxnLst/>
            <a:rect r="r" b="b" t="t" l="l"/>
            <a:pathLst>
              <a:path h="7500233" w="4938084">
                <a:moveTo>
                  <a:pt x="0" y="0"/>
                </a:moveTo>
                <a:lnTo>
                  <a:pt x="4938084" y="0"/>
                </a:lnTo>
                <a:lnTo>
                  <a:pt x="4938084" y="7500232"/>
                </a:lnTo>
                <a:lnTo>
                  <a:pt x="0" y="7500232"/>
                </a:lnTo>
                <a:lnTo>
                  <a:pt x="0" y="0"/>
                </a:lnTo>
                <a:close/>
              </a:path>
            </a:pathLst>
          </a:custGeom>
          <a:blipFill>
            <a:blip r:embed="rId2"/>
            <a:stretch>
              <a:fillRect l="0" t="-355" r="0" b="-355"/>
            </a:stretch>
          </a:blipFill>
        </p:spPr>
      </p:sp>
      <p:sp>
        <p:nvSpPr>
          <p:cNvPr name="Freeform 6" id="6"/>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34667" y="93755"/>
            <a:ext cx="9624060" cy="926392"/>
            <a:chOff x="0" y="0"/>
            <a:chExt cx="12832080" cy="1235189"/>
          </a:xfrm>
        </p:grpSpPr>
        <p:sp>
          <p:nvSpPr>
            <p:cNvPr name="Freeform 3" id="3"/>
            <p:cNvSpPr/>
            <p:nvPr/>
          </p:nvSpPr>
          <p:spPr>
            <a:xfrm flipH="false" flipV="false" rot="0">
              <a:off x="0" y="0"/>
              <a:ext cx="12832080" cy="1235186"/>
            </a:xfrm>
            <a:custGeom>
              <a:avLst/>
              <a:gdLst/>
              <a:ahLst/>
              <a:cxnLst/>
              <a:rect r="r" b="b" t="t" l="l"/>
              <a:pathLst>
                <a:path h="1235186" w="12832080">
                  <a:moveTo>
                    <a:pt x="0" y="0"/>
                  </a:moveTo>
                  <a:lnTo>
                    <a:pt x="12832080" y="0"/>
                  </a:lnTo>
                  <a:lnTo>
                    <a:pt x="12832080" y="1235186"/>
                  </a:lnTo>
                  <a:lnTo>
                    <a:pt x="0" y="1235186"/>
                  </a:lnTo>
                  <a:close/>
                </a:path>
              </a:pathLst>
            </a:custGeom>
            <a:solidFill>
              <a:srgbClr val="000000">
                <a:alpha val="0"/>
              </a:srgbClr>
            </a:solidFill>
            <a:ln w="12700">
              <a:solidFill>
                <a:srgbClr val="000000"/>
              </a:solidFill>
            </a:ln>
          </p:spPr>
        </p:sp>
        <p:sp>
          <p:nvSpPr>
            <p:cNvPr name="TextBox 4" id="4"/>
            <p:cNvSpPr txBox="true"/>
            <p:nvPr/>
          </p:nvSpPr>
          <p:spPr>
            <a:xfrm>
              <a:off x="0" y="-38100"/>
              <a:ext cx="12832080" cy="1273289"/>
            </a:xfrm>
            <a:prstGeom prst="rect">
              <a:avLst/>
            </a:prstGeom>
          </p:spPr>
          <p:txBody>
            <a:bodyPr anchor="ctr" rtlCol="false" tIns="0" lIns="0" bIns="0" rIns="0"/>
            <a:lstStyle/>
            <a:p>
              <a:pPr algn="l">
                <a:lnSpc>
                  <a:spcPts val="5242"/>
                </a:lnSpc>
              </a:pPr>
              <a:r>
                <a:rPr lang="en-US" sz="4854" b="true">
                  <a:solidFill>
                    <a:srgbClr val="000000"/>
                  </a:solidFill>
                  <a:latin typeface="Calibri (MS) Bold"/>
                  <a:ea typeface="Calibri (MS) Bold"/>
                  <a:cs typeface="Calibri (MS) Bold"/>
                  <a:sym typeface="Calibri (MS) Bold"/>
                </a:rPr>
                <a:t>INNOVATIONS</a:t>
              </a:r>
            </a:p>
          </p:txBody>
        </p:sp>
      </p:grpSp>
      <p:sp>
        <p:nvSpPr>
          <p:cNvPr name="TextBox 5" id="5"/>
          <p:cNvSpPr txBox="true"/>
          <p:nvPr/>
        </p:nvSpPr>
        <p:spPr>
          <a:xfrm rot="0">
            <a:off x="1160783" y="3849519"/>
            <a:ext cx="3470700" cy="462277"/>
          </a:xfrm>
          <a:prstGeom prst="rect">
            <a:avLst/>
          </a:prstGeom>
        </p:spPr>
        <p:txBody>
          <a:bodyPr anchor="t" rtlCol="false" tIns="0" lIns="0" bIns="0" rIns="0">
            <a:spAutoFit/>
          </a:bodyPr>
          <a:lstStyle/>
          <a:p>
            <a:pPr algn="l">
              <a:lnSpc>
                <a:spcPts val="1515"/>
              </a:lnSpc>
            </a:pPr>
            <a:r>
              <a:rPr lang="en-US" sz="1403">
                <a:solidFill>
                  <a:srgbClr val="000000"/>
                </a:solidFill>
                <a:latin typeface="Calibri (MS)"/>
                <a:ea typeface="Calibri (MS)"/>
                <a:cs typeface="Calibri (MS)"/>
                <a:sym typeface="Calibri (MS)"/>
              </a:rPr>
              <a:t>	BUSBAR WITH EDGE BENDING</a:t>
            </a:r>
          </a:p>
          <a:p>
            <a:pPr algn="l">
              <a:lnSpc>
                <a:spcPts val="1515"/>
              </a:lnSpc>
            </a:pPr>
          </a:p>
          <a:p>
            <a:pPr algn="l">
              <a:lnSpc>
                <a:spcPts val="1515"/>
              </a:lnSpc>
            </a:pPr>
          </a:p>
          <a:p>
            <a:pPr algn="l">
              <a:lnSpc>
                <a:spcPts val="1515"/>
              </a:lnSpc>
            </a:pPr>
          </a:p>
        </p:txBody>
      </p:sp>
      <p:sp>
        <p:nvSpPr>
          <p:cNvPr name="Freeform 6" id="6" descr="IMG_20150402_161538.jpg"/>
          <p:cNvSpPr/>
          <p:nvPr/>
        </p:nvSpPr>
        <p:spPr>
          <a:xfrm flipH="false" flipV="false" rot="0">
            <a:off x="660911" y="1057275"/>
            <a:ext cx="4024874" cy="2688203"/>
          </a:xfrm>
          <a:custGeom>
            <a:avLst/>
            <a:gdLst/>
            <a:ahLst/>
            <a:cxnLst/>
            <a:rect r="r" b="b" t="t" l="l"/>
            <a:pathLst>
              <a:path h="2688203" w="4024874">
                <a:moveTo>
                  <a:pt x="0" y="0"/>
                </a:moveTo>
                <a:lnTo>
                  <a:pt x="4024875" y="0"/>
                </a:lnTo>
                <a:lnTo>
                  <a:pt x="4024875" y="2688203"/>
                </a:lnTo>
                <a:lnTo>
                  <a:pt x="0" y="2688203"/>
                </a:lnTo>
                <a:lnTo>
                  <a:pt x="0" y="0"/>
                </a:lnTo>
                <a:close/>
              </a:path>
            </a:pathLst>
          </a:custGeom>
          <a:blipFill>
            <a:blip r:embed="rId2"/>
            <a:stretch>
              <a:fillRect l="-657" t="0" r="-657" b="0"/>
            </a:stretch>
          </a:blipFill>
        </p:spPr>
      </p:sp>
      <p:sp>
        <p:nvSpPr>
          <p:cNvPr name="Freeform 7" id="7" descr="IMG_20150402_161538.jpg"/>
          <p:cNvSpPr/>
          <p:nvPr/>
        </p:nvSpPr>
        <p:spPr>
          <a:xfrm flipH="false" flipV="false" rot="0">
            <a:off x="5740279" y="1146381"/>
            <a:ext cx="3401092" cy="2599087"/>
          </a:xfrm>
          <a:custGeom>
            <a:avLst/>
            <a:gdLst/>
            <a:ahLst/>
            <a:cxnLst/>
            <a:rect r="r" b="b" t="t" l="l"/>
            <a:pathLst>
              <a:path h="2599087" w="3401092">
                <a:moveTo>
                  <a:pt x="0" y="0"/>
                </a:moveTo>
                <a:lnTo>
                  <a:pt x="3401092" y="0"/>
                </a:lnTo>
                <a:lnTo>
                  <a:pt x="3401092" y="2599087"/>
                </a:lnTo>
                <a:lnTo>
                  <a:pt x="0" y="2599087"/>
                </a:lnTo>
                <a:lnTo>
                  <a:pt x="0" y="0"/>
                </a:lnTo>
                <a:close/>
              </a:path>
            </a:pathLst>
          </a:custGeom>
          <a:blipFill>
            <a:blip r:embed="rId3"/>
            <a:stretch>
              <a:fillRect l="0" t="-10950" r="0" b="-10950"/>
            </a:stretch>
          </a:blipFill>
        </p:spPr>
      </p:sp>
      <p:sp>
        <p:nvSpPr>
          <p:cNvPr name="TextBox 8" id="8"/>
          <p:cNvSpPr txBox="true"/>
          <p:nvPr/>
        </p:nvSpPr>
        <p:spPr>
          <a:xfrm rot="0">
            <a:off x="6061920" y="3829107"/>
            <a:ext cx="3470700" cy="471802"/>
          </a:xfrm>
          <a:prstGeom prst="rect">
            <a:avLst/>
          </a:prstGeom>
        </p:spPr>
        <p:txBody>
          <a:bodyPr anchor="t" rtlCol="false" tIns="0" lIns="0" bIns="0" rIns="0">
            <a:spAutoFit/>
          </a:bodyPr>
          <a:lstStyle/>
          <a:p>
            <a:pPr algn="l">
              <a:lnSpc>
                <a:spcPts val="1683"/>
              </a:lnSpc>
            </a:pPr>
            <a:r>
              <a:rPr lang="en-US" sz="1403">
                <a:solidFill>
                  <a:srgbClr val="000000"/>
                </a:solidFill>
                <a:latin typeface="Calibri (MS)"/>
                <a:ea typeface="Calibri (MS)"/>
                <a:cs typeface="Calibri (MS)"/>
                <a:sym typeface="Calibri (MS)"/>
              </a:rPr>
              <a:t>	     WIRE GROMMET</a:t>
            </a:r>
          </a:p>
          <a:p>
            <a:pPr algn="l">
              <a:lnSpc>
                <a:spcPts val="1683"/>
              </a:lnSpc>
            </a:pPr>
          </a:p>
          <a:p>
            <a:pPr algn="l">
              <a:lnSpc>
                <a:spcPts val="1683"/>
              </a:lnSpc>
            </a:pPr>
          </a:p>
          <a:p>
            <a:pPr algn="l">
              <a:lnSpc>
                <a:spcPts val="1683"/>
              </a:lnSpc>
            </a:pPr>
          </a:p>
        </p:txBody>
      </p:sp>
      <p:sp>
        <p:nvSpPr>
          <p:cNvPr name="Freeform 9" id="9" descr="IMG_20150402_161538.jpg"/>
          <p:cNvSpPr/>
          <p:nvPr/>
        </p:nvSpPr>
        <p:spPr>
          <a:xfrm flipH="false" flipV="false" rot="0">
            <a:off x="928249" y="4354401"/>
            <a:ext cx="3579314" cy="2688203"/>
          </a:xfrm>
          <a:custGeom>
            <a:avLst/>
            <a:gdLst/>
            <a:ahLst/>
            <a:cxnLst/>
            <a:rect r="r" b="b" t="t" l="l"/>
            <a:pathLst>
              <a:path h="2688203" w="3579314">
                <a:moveTo>
                  <a:pt x="0" y="0"/>
                </a:moveTo>
                <a:lnTo>
                  <a:pt x="3579314" y="0"/>
                </a:lnTo>
                <a:lnTo>
                  <a:pt x="3579314" y="2688203"/>
                </a:lnTo>
                <a:lnTo>
                  <a:pt x="0" y="2688203"/>
                </a:lnTo>
                <a:lnTo>
                  <a:pt x="0" y="0"/>
                </a:lnTo>
                <a:close/>
              </a:path>
            </a:pathLst>
          </a:custGeom>
          <a:blipFill>
            <a:blip r:embed="rId4"/>
            <a:stretch>
              <a:fillRect l="0" t="-12334" r="0" b="-12334"/>
            </a:stretch>
          </a:blipFill>
        </p:spPr>
      </p:sp>
      <p:sp>
        <p:nvSpPr>
          <p:cNvPr name="Freeform 10" id="10" descr="IMG_20150402_161538.jpg"/>
          <p:cNvSpPr/>
          <p:nvPr/>
        </p:nvSpPr>
        <p:spPr>
          <a:xfrm flipH="false" flipV="false" rot="0">
            <a:off x="5740279" y="4443517"/>
            <a:ext cx="3490208" cy="2537069"/>
          </a:xfrm>
          <a:custGeom>
            <a:avLst/>
            <a:gdLst/>
            <a:ahLst/>
            <a:cxnLst/>
            <a:rect r="r" b="b" t="t" l="l"/>
            <a:pathLst>
              <a:path h="2537069" w="3490208">
                <a:moveTo>
                  <a:pt x="0" y="0"/>
                </a:moveTo>
                <a:lnTo>
                  <a:pt x="3490208" y="0"/>
                </a:lnTo>
                <a:lnTo>
                  <a:pt x="3490208" y="2537070"/>
                </a:lnTo>
                <a:lnTo>
                  <a:pt x="0" y="2537070"/>
                </a:lnTo>
                <a:lnTo>
                  <a:pt x="0" y="0"/>
                </a:lnTo>
                <a:close/>
              </a:path>
            </a:pathLst>
          </a:custGeom>
          <a:blipFill>
            <a:blip r:embed="rId5"/>
            <a:stretch>
              <a:fillRect l="0" t="-10329" r="0" b="-10329"/>
            </a:stretch>
          </a:blipFill>
        </p:spPr>
      </p:sp>
      <p:sp>
        <p:nvSpPr>
          <p:cNvPr name="TextBox 11" id="11"/>
          <p:cNvSpPr txBox="true"/>
          <p:nvPr/>
        </p:nvSpPr>
        <p:spPr>
          <a:xfrm rot="0">
            <a:off x="1339005" y="7157028"/>
            <a:ext cx="3470700" cy="471802"/>
          </a:xfrm>
          <a:prstGeom prst="rect">
            <a:avLst/>
          </a:prstGeom>
        </p:spPr>
        <p:txBody>
          <a:bodyPr anchor="t" rtlCol="false" tIns="0" lIns="0" bIns="0" rIns="0">
            <a:spAutoFit/>
          </a:bodyPr>
          <a:lstStyle/>
          <a:p>
            <a:pPr algn="l">
              <a:lnSpc>
                <a:spcPts val="1683"/>
              </a:lnSpc>
            </a:pPr>
            <a:r>
              <a:rPr lang="en-US" sz="1403">
                <a:solidFill>
                  <a:srgbClr val="000000"/>
                </a:solidFill>
                <a:latin typeface="Calibri (MS)"/>
                <a:ea typeface="Calibri (MS)"/>
                <a:cs typeface="Calibri (MS)"/>
                <a:sym typeface="Calibri (MS)"/>
              </a:rPr>
              <a:t>	POLYMIDE SUPPORTS</a:t>
            </a:r>
          </a:p>
          <a:p>
            <a:pPr algn="l">
              <a:lnSpc>
                <a:spcPts val="1683"/>
              </a:lnSpc>
            </a:pPr>
          </a:p>
          <a:p>
            <a:pPr algn="l">
              <a:lnSpc>
                <a:spcPts val="1683"/>
              </a:lnSpc>
            </a:pPr>
          </a:p>
          <a:p>
            <a:pPr algn="l">
              <a:lnSpc>
                <a:spcPts val="1683"/>
              </a:lnSpc>
            </a:pPr>
          </a:p>
        </p:txBody>
      </p:sp>
      <p:sp>
        <p:nvSpPr>
          <p:cNvPr name="TextBox 12" id="12"/>
          <p:cNvSpPr txBox="true"/>
          <p:nvPr/>
        </p:nvSpPr>
        <p:spPr>
          <a:xfrm rot="0">
            <a:off x="5259915" y="7129720"/>
            <a:ext cx="4718266" cy="739140"/>
          </a:xfrm>
          <a:prstGeom prst="rect">
            <a:avLst/>
          </a:prstGeom>
        </p:spPr>
        <p:txBody>
          <a:bodyPr anchor="t" rtlCol="false" tIns="0" lIns="0" bIns="0" rIns="0">
            <a:spAutoFit/>
          </a:bodyPr>
          <a:lstStyle/>
          <a:p>
            <a:pPr algn="l">
              <a:lnSpc>
                <a:spcPts val="1683"/>
              </a:lnSpc>
            </a:pPr>
            <a:r>
              <a:rPr lang="en-US" sz="1403">
                <a:solidFill>
                  <a:srgbClr val="000000"/>
                </a:solidFill>
                <a:latin typeface="Calibri (MS)"/>
                <a:ea typeface="Calibri (MS)"/>
                <a:cs typeface="Calibri (MS)"/>
                <a:sym typeface="Calibri (MS)"/>
              </a:rPr>
              <a:t>	DEEP DRAW SECTION FOR LEGEND PLATES</a:t>
            </a:r>
          </a:p>
          <a:p>
            <a:pPr algn="l">
              <a:lnSpc>
                <a:spcPts val="1683"/>
              </a:lnSpc>
            </a:pPr>
          </a:p>
          <a:p>
            <a:pPr algn="l">
              <a:lnSpc>
                <a:spcPts val="1683"/>
              </a:lnSpc>
            </a:pPr>
          </a:p>
          <a:p>
            <a:pPr algn="l">
              <a:lnSpc>
                <a:spcPts val="1683"/>
              </a:lnSpc>
            </a:pPr>
          </a:p>
        </p:txBody>
      </p:sp>
      <p:sp>
        <p:nvSpPr>
          <p:cNvPr name="Freeform 13" id="13"/>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6"/>
            <a:stretch>
              <a:fillRect l="0" t="0" r="0" b="0"/>
            </a:stretch>
          </a:blipFill>
        </p:spPr>
      </p:sp>
    </p:spTree>
  </p:cSld>
  <p:clrMapOvr>
    <a:masterClrMapping/>
  </p:clrMapOvr>
  <p:transition spd="fast">
    <p:fade/>
  </p:transition>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34667" y="39910"/>
            <a:ext cx="9624060" cy="926392"/>
            <a:chOff x="0" y="0"/>
            <a:chExt cx="12832080" cy="1235189"/>
          </a:xfrm>
        </p:grpSpPr>
        <p:sp>
          <p:nvSpPr>
            <p:cNvPr name="Freeform 3" id="3"/>
            <p:cNvSpPr/>
            <p:nvPr/>
          </p:nvSpPr>
          <p:spPr>
            <a:xfrm flipH="false" flipV="false" rot="0">
              <a:off x="0" y="0"/>
              <a:ext cx="12832080" cy="1235186"/>
            </a:xfrm>
            <a:custGeom>
              <a:avLst/>
              <a:gdLst/>
              <a:ahLst/>
              <a:cxnLst/>
              <a:rect r="r" b="b" t="t" l="l"/>
              <a:pathLst>
                <a:path h="1235186" w="12832080">
                  <a:moveTo>
                    <a:pt x="0" y="0"/>
                  </a:moveTo>
                  <a:lnTo>
                    <a:pt x="12832080" y="0"/>
                  </a:lnTo>
                  <a:lnTo>
                    <a:pt x="12832080" y="1235186"/>
                  </a:lnTo>
                  <a:lnTo>
                    <a:pt x="0" y="1235186"/>
                  </a:lnTo>
                  <a:close/>
                </a:path>
              </a:pathLst>
            </a:custGeom>
            <a:solidFill>
              <a:srgbClr val="000000">
                <a:alpha val="0"/>
              </a:srgbClr>
            </a:solidFill>
            <a:ln w="12700">
              <a:solidFill>
                <a:srgbClr val="000000"/>
              </a:solidFill>
            </a:ln>
          </p:spPr>
        </p:sp>
        <p:sp>
          <p:nvSpPr>
            <p:cNvPr name="TextBox 4" id="4"/>
            <p:cNvSpPr txBox="true"/>
            <p:nvPr/>
          </p:nvSpPr>
          <p:spPr>
            <a:xfrm>
              <a:off x="0" y="-38100"/>
              <a:ext cx="12832080" cy="1273289"/>
            </a:xfrm>
            <a:prstGeom prst="rect">
              <a:avLst/>
            </a:prstGeom>
          </p:spPr>
          <p:txBody>
            <a:bodyPr anchor="ctr" rtlCol="false" tIns="0" lIns="0" bIns="0" rIns="0"/>
            <a:lstStyle/>
            <a:p>
              <a:pPr algn="l">
                <a:lnSpc>
                  <a:spcPts val="5242"/>
                </a:lnSpc>
              </a:pPr>
              <a:r>
                <a:rPr lang="en-US" sz="4854" b="true">
                  <a:solidFill>
                    <a:srgbClr val="000000"/>
                  </a:solidFill>
                  <a:latin typeface="Calibri (MS) Bold"/>
                  <a:ea typeface="Calibri (MS) Bold"/>
                  <a:cs typeface="Calibri (MS) Bold"/>
                  <a:sym typeface="Calibri (MS) Bold"/>
                </a:rPr>
                <a:t>10-FOLD ENCLOSURE</a:t>
              </a:r>
            </a:p>
          </p:txBody>
        </p:sp>
      </p:grpSp>
      <p:sp>
        <p:nvSpPr>
          <p:cNvPr name="TextBox 5" id="5"/>
          <p:cNvSpPr txBox="true"/>
          <p:nvPr/>
        </p:nvSpPr>
        <p:spPr>
          <a:xfrm rot="0">
            <a:off x="5259915" y="1244089"/>
            <a:ext cx="5074710" cy="5879040"/>
          </a:xfrm>
          <a:prstGeom prst="rect">
            <a:avLst/>
          </a:prstGeom>
        </p:spPr>
        <p:txBody>
          <a:bodyPr anchor="t" rtlCol="false" tIns="0" lIns="0" bIns="0" rIns="0">
            <a:spAutoFit/>
          </a:bodyPr>
          <a:lstStyle/>
          <a:p>
            <a:pPr algn="l" marL="435768" indent="-217884" lvl="1">
              <a:lnSpc>
                <a:spcPts val="3002"/>
              </a:lnSpc>
              <a:buFont typeface="Arial"/>
              <a:buChar char="•"/>
            </a:pPr>
            <a:r>
              <a:rPr lang="en-US" sz="3088">
                <a:solidFill>
                  <a:srgbClr val="000000"/>
                </a:solidFill>
                <a:latin typeface="Calibri (MS)"/>
                <a:ea typeface="Calibri (MS)"/>
                <a:cs typeface="Calibri (MS)"/>
                <a:sym typeface="Calibri (MS)"/>
              </a:rPr>
              <a:t>Advanced series of modular Industrial Enclosures with high class 10-fold frame construction</a:t>
            </a:r>
          </a:p>
          <a:p>
            <a:pPr algn="l" marL="435768" indent="-217884" lvl="1">
              <a:lnSpc>
                <a:spcPts val="3002"/>
              </a:lnSpc>
              <a:buFont typeface="Arial"/>
              <a:buChar char="•"/>
            </a:pPr>
            <a:r>
              <a:rPr lang="en-US" sz="3088">
                <a:solidFill>
                  <a:srgbClr val="000000"/>
                </a:solidFill>
                <a:latin typeface="Calibri (MS)"/>
                <a:ea typeface="Calibri (MS)"/>
                <a:cs typeface="Calibri (MS)"/>
                <a:sym typeface="Calibri (MS)"/>
              </a:rPr>
              <a:t>Very robust Frames, comprising of liquid polyurethane gasket &amp; special corner forming process</a:t>
            </a:r>
          </a:p>
          <a:p>
            <a:pPr algn="l" marL="435768" indent="-217884" lvl="1">
              <a:lnSpc>
                <a:spcPts val="3002"/>
              </a:lnSpc>
              <a:buFont typeface="Arial"/>
              <a:buChar char="•"/>
            </a:pPr>
            <a:r>
              <a:rPr lang="en-US" sz="3088">
                <a:solidFill>
                  <a:srgbClr val="000000"/>
                </a:solidFill>
                <a:latin typeface="Calibri (MS)"/>
                <a:ea typeface="Calibri (MS)"/>
                <a:cs typeface="Calibri (MS)"/>
                <a:sym typeface="Calibri (MS)"/>
              </a:rPr>
              <a:t>Higher weight bearing capacity than ordinary enclosure </a:t>
            </a:r>
          </a:p>
          <a:p>
            <a:pPr algn="l" marL="435768" indent="-217884" lvl="1">
              <a:lnSpc>
                <a:spcPts val="3002"/>
              </a:lnSpc>
              <a:buFont typeface="Arial"/>
              <a:buChar char="•"/>
            </a:pPr>
            <a:r>
              <a:rPr lang="en-US" sz="3088">
                <a:solidFill>
                  <a:srgbClr val="000000"/>
                </a:solidFill>
                <a:latin typeface="Calibri (MS)"/>
                <a:ea typeface="Calibri (MS)"/>
                <a:cs typeface="Calibri (MS)"/>
                <a:sym typeface="Calibri (MS)"/>
              </a:rPr>
              <a:t>Higher component density resulting into less no of panels</a:t>
            </a:r>
          </a:p>
          <a:p>
            <a:pPr algn="l" marL="435768" indent="-217884" lvl="1">
              <a:lnSpc>
                <a:spcPts val="3002"/>
              </a:lnSpc>
            </a:pPr>
          </a:p>
          <a:p>
            <a:pPr algn="l" marL="435768" indent="-217884" lvl="1">
              <a:lnSpc>
                <a:spcPts val="3002"/>
              </a:lnSpc>
            </a:pPr>
          </a:p>
        </p:txBody>
      </p:sp>
      <p:sp>
        <p:nvSpPr>
          <p:cNvPr name="Freeform 6" id="6" descr="DSC08081.JPG"/>
          <p:cNvSpPr/>
          <p:nvPr/>
        </p:nvSpPr>
        <p:spPr>
          <a:xfrm flipH="false" flipV="false" rot="0">
            <a:off x="393573" y="1057275"/>
            <a:ext cx="4559551" cy="6163561"/>
          </a:xfrm>
          <a:custGeom>
            <a:avLst/>
            <a:gdLst/>
            <a:ahLst/>
            <a:cxnLst/>
            <a:rect r="r" b="b" t="t" l="l"/>
            <a:pathLst>
              <a:path h="6163561" w="4559551">
                <a:moveTo>
                  <a:pt x="0" y="0"/>
                </a:moveTo>
                <a:lnTo>
                  <a:pt x="4559551" y="0"/>
                </a:lnTo>
                <a:lnTo>
                  <a:pt x="4559551" y="6163561"/>
                </a:lnTo>
                <a:lnTo>
                  <a:pt x="0" y="6163561"/>
                </a:lnTo>
                <a:lnTo>
                  <a:pt x="0" y="0"/>
                </a:lnTo>
                <a:close/>
              </a:path>
            </a:pathLst>
          </a:custGeom>
          <a:blipFill>
            <a:blip r:embed="rId2"/>
            <a:stretch>
              <a:fillRect l="0" t="-298" r="0" b="-298"/>
            </a:stretch>
          </a:blipFill>
        </p:spPr>
      </p:sp>
      <p:sp>
        <p:nvSpPr>
          <p:cNvPr name="Freeform 7" id="7"/>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3"/>
            <a:stretch>
              <a:fillRect l="0" t="0" r="0" b="0"/>
            </a:stretch>
          </a:blipFill>
        </p:spPr>
      </p:sp>
    </p:spTree>
  </p:cSld>
  <p:clrMapOvr>
    <a:masterClrMapping/>
  </p:clrMapOvr>
  <p:transition spd="fast">
    <p:fade/>
  </p:transition>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descr="Picture1.jpg"/>
          <p:cNvSpPr/>
          <p:nvPr/>
        </p:nvSpPr>
        <p:spPr>
          <a:xfrm flipH="false" flipV="false" rot="0">
            <a:off x="802005" y="100508"/>
            <a:ext cx="5235845" cy="7404440"/>
          </a:xfrm>
          <a:custGeom>
            <a:avLst/>
            <a:gdLst/>
            <a:ahLst/>
            <a:cxnLst/>
            <a:rect r="r" b="b" t="t" l="l"/>
            <a:pathLst>
              <a:path h="7404440" w="5235845">
                <a:moveTo>
                  <a:pt x="0" y="0"/>
                </a:moveTo>
                <a:lnTo>
                  <a:pt x="5235845" y="0"/>
                </a:lnTo>
                <a:lnTo>
                  <a:pt x="5235845" y="7404440"/>
                </a:lnTo>
                <a:lnTo>
                  <a:pt x="0" y="7404440"/>
                </a:lnTo>
                <a:lnTo>
                  <a:pt x="0" y="0"/>
                </a:lnTo>
                <a:close/>
              </a:path>
            </a:pathLst>
          </a:custGeom>
          <a:blipFill>
            <a:blip r:embed="rId2"/>
            <a:stretch>
              <a:fillRect l="-2" t="0" r="-2" b="0"/>
            </a:stretch>
          </a:blipFill>
        </p:spPr>
      </p:sp>
      <p:grpSp>
        <p:nvGrpSpPr>
          <p:cNvPr name="Group 3" id="3"/>
          <p:cNvGrpSpPr/>
          <p:nvPr/>
        </p:nvGrpSpPr>
        <p:grpSpPr>
          <a:xfrm rot="0">
            <a:off x="6265669" y="5453082"/>
            <a:ext cx="4178360" cy="2031749"/>
            <a:chOff x="0" y="0"/>
            <a:chExt cx="5571147" cy="2708999"/>
          </a:xfrm>
        </p:grpSpPr>
        <p:sp>
          <p:nvSpPr>
            <p:cNvPr name="Freeform 4" id="4"/>
            <p:cNvSpPr/>
            <p:nvPr/>
          </p:nvSpPr>
          <p:spPr>
            <a:xfrm flipH="false" flipV="false" rot="0">
              <a:off x="0" y="0"/>
              <a:ext cx="5571148" cy="2708995"/>
            </a:xfrm>
            <a:custGeom>
              <a:avLst/>
              <a:gdLst/>
              <a:ahLst/>
              <a:cxnLst/>
              <a:rect r="r" b="b" t="t" l="l"/>
              <a:pathLst>
                <a:path h="2708995" w="5571148">
                  <a:moveTo>
                    <a:pt x="0" y="0"/>
                  </a:moveTo>
                  <a:lnTo>
                    <a:pt x="5571148" y="0"/>
                  </a:lnTo>
                  <a:lnTo>
                    <a:pt x="5571148" y="2708995"/>
                  </a:lnTo>
                  <a:lnTo>
                    <a:pt x="0" y="2708995"/>
                  </a:lnTo>
                  <a:close/>
                </a:path>
              </a:pathLst>
            </a:custGeom>
            <a:solidFill>
              <a:srgbClr val="000000">
                <a:alpha val="0"/>
              </a:srgbClr>
            </a:solidFill>
            <a:ln w="12700">
              <a:solidFill>
                <a:srgbClr val="000000"/>
              </a:solidFill>
            </a:ln>
          </p:spPr>
        </p:sp>
        <p:sp>
          <p:nvSpPr>
            <p:cNvPr name="TextBox 5" id="5"/>
            <p:cNvSpPr txBox="true"/>
            <p:nvPr/>
          </p:nvSpPr>
          <p:spPr>
            <a:xfrm>
              <a:off x="0" y="-38100"/>
              <a:ext cx="5571147" cy="2747099"/>
            </a:xfrm>
            <a:prstGeom prst="rect">
              <a:avLst/>
            </a:prstGeom>
          </p:spPr>
          <p:txBody>
            <a:bodyPr anchor="b" rtlCol="false" tIns="0" lIns="0" bIns="0" rIns="0"/>
            <a:lstStyle/>
            <a:p>
              <a:pPr algn="l">
                <a:lnSpc>
                  <a:spcPts val="5051"/>
                </a:lnSpc>
              </a:pPr>
              <a:r>
                <a:rPr lang="en-US" sz="4677" b="true">
                  <a:solidFill>
                    <a:srgbClr val="000000"/>
                  </a:solidFill>
                  <a:latin typeface="Calibri (MS) Bold"/>
                  <a:ea typeface="Calibri (MS) Bold"/>
                  <a:cs typeface="Calibri (MS) Bold"/>
                  <a:sym typeface="Calibri (MS) Bold"/>
                </a:rPr>
                <a:t>ISO CERTIFICATE</a:t>
              </a:r>
            </a:p>
          </p:txBody>
        </p:sp>
      </p:grpSp>
    </p:spTree>
  </p:cSld>
  <p:clrMapOvr>
    <a:masterClrMapping/>
  </p:clrMapOvr>
  <p:transition spd="fast">
    <p:fade/>
  </p:transition>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07644" y="1347759"/>
            <a:ext cx="8966416" cy="94355"/>
            <a:chOff x="0" y="0"/>
            <a:chExt cx="11955221" cy="125806"/>
          </a:xfrm>
        </p:grpSpPr>
        <p:sp>
          <p:nvSpPr>
            <p:cNvPr name="Freeform 3" id="3"/>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2">
                <a:alphaModFix amt="85000"/>
              </a:blip>
              <a:stretch>
                <a:fillRect l="0" t="0" r="23514" b="-5036226"/>
              </a:stretch>
            </a:blipFill>
          </p:spPr>
        </p:sp>
      </p:grpSp>
      <p:grpSp>
        <p:nvGrpSpPr>
          <p:cNvPr name="Group 4" id="4"/>
          <p:cNvGrpSpPr/>
          <p:nvPr/>
        </p:nvGrpSpPr>
        <p:grpSpPr>
          <a:xfrm rot="0">
            <a:off x="807644" y="4800838"/>
            <a:ext cx="8966416" cy="94355"/>
            <a:chOff x="0" y="0"/>
            <a:chExt cx="11955221" cy="125806"/>
          </a:xfrm>
        </p:grpSpPr>
        <p:sp>
          <p:nvSpPr>
            <p:cNvPr name="Freeform 5" id="5"/>
            <p:cNvSpPr/>
            <p:nvPr/>
          </p:nvSpPr>
          <p:spPr>
            <a:xfrm flipH="false" flipV="false" rot="0">
              <a:off x="0" y="0"/>
              <a:ext cx="11955272" cy="125857"/>
            </a:xfrm>
            <a:custGeom>
              <a:avLst/>
              <a:gdLst/>
              <a:ahLst/>
              <a:cxnLst/>
              <a:rect r="r" b="b" t="t" l="l"/>
              <a:pathLst>
                <a:path h="125857" w="11955272">
                  <a:moveTo>
                    <a:pt x="0" y="0"/>
                  </a:moveTo>
                  <a:lnTo>
                    <a:pt x="11955272" y="0"/>
                  </a:lnTo>
                  <a:lnTo>
                    <a:pt x="11955272" y="125857"/>
                  </a:lnTo>
                  <a:lnTo>
                    <a:pt x="0" y="125857"/>
                  </a:lnTo>
                  <a:close/>
                </a:path>
              </a:pathLst>
            </a:custGeom>
            <a:blipFill>
              <a:blip r:embed="rId2">
                <a:alphaModFix amt="85000"/>
              </a:blip>
              <a:stretch>
                <a:fillRect l="0" t="0" r="23514" b="-5036226"/>
              </a:stretch>
            </a:blipFill>
          </p:spPr>
        </p:sp>
      </p:grpSp>
      <p:grpSp>
        <p:nvGrpSpPr>
          <p:cNvPr name="Group 6" id="6"/>
          <p:cNvGrpSpPr/>
          <p:nvPr/>
        </p:nvGrpSpPr>
        <p:grpSpPr>
          <a:xfrm rot="0">
            <a:off x="807644" y="1508950"/>
            <a:ext cx="8966416" cy="3208020"/>
            <a:chOff x="0" y="0"/>
            <a:chExt cx="11955221" cy="4277360"/>
          </a:xfrm>
        </p:grpSpPr>
        <p:sp>
          <p:nvSpPr>
            <p:cNvPr name="Freeform 7" id="7"/>
            <p:cNvSpPr/>
            <p:nvPr/>
          </p:nvSpPr>
          <p:spPr>
            <a:xfrm flipH="false" flipV="false" rot="0">
              <a:off x="0" y="0"/>
              <a:ext cx="11955272" cy="4277360"/>
            </a:xfrm>
            <a:custGeom>
              <a:avLst/>
              <a:gdLst/>
              <a:ahLst/>
              <a:cxnLst/>
              <a:rect r="r" b="b" t="t" l="l"/>
              <a:pathLst>
                <a:path h="4277360" w="11955272">
                  <a:moveTo>
                    <a:pt x="0" y="0"/>
                  </a:moveTo>
                  <a:lnTo>
                    <a:pt x="11955272" y="0"/>
                  </a:lnTo>
                  <a:lnTo>
                    <a:pt x="11955272" y="4277360"/>
                  </a:lnTo>
                  <a:lnTo>
                    <a:pt x="0" y="4277360"/>
                  </a:lnTo>
                  <a:close/>
                </a:path>
              </a:pathLst>
            </a:custGeom>
            <a:blipFill>
              <a:blip r:embed="rId2">
                <a:alphaModFix amt="85000"/>
              </a:blip>
              <a:stretch>
                <a:fillRect l="0" t="0" r="23514" b="-51128"/>
              </a:stretch>
            </a:blipFill>
          </p:spPr>
        </p:sp>
      </p:grpSp>
      <p:grpSp>
        <p:nvGrpSpPr>
          <p:cNvPr name="Group 8" id="8"/>
          <p:cNvGrpSpPr/>
          <p:nvPr/>
        </p:nvGrpSpPr>
        <p:grpSpPr>
          <a:xfrm rot="0">
            <a:off x="8463163" y="4530957"/>
            <a:ext cx="948042" cy="1264053"/>
            <a:chOff x="0" y="0"/>
            <a:chExt cx="1264056" cy="1685404"/>
          </a:xfrm>
        </p:grpSpPr>
        <p:sp>
          <p:nvSpPr>
            <p:cNvPr name="Freeform 9" id="9"/>
            <p:cNvSpPr/>
            <p:nvPr/>
          </p:nvSpPr>
          <p:spPr>
            <a:xfrm flipH="false" flipV="false" rot="0">
              <a:off x="0" y="0"/>
              <a:ext cx="1264031" cy="1685290"/>
            </a:xfrm>
            <a:custGeom>
              <a:avLst/>
              <a:gdLst/>
              <a:ahLst/>
              <a:cxnLst/>
              <a:rect r="r" b="b" t="t" l="l"/>
              <a:pathLst>
                <a:path h="1685290" w="1264031">
                  <a:moveTo>
                    <a:pt x="0" y="842645"/>
                  </a:moveTo>
                  <a:cubicBezTo>
                    <a:pt x="0" y="377317"/>
                    <a:pt x="282956" y="0"/>
                    <a:pt x="632079" y="0"/>
                  </a:cubicBezTo>
                  <a:cubicBezTo>
                    <a:pt x="981202" y="0"/>
                    <a:pt x="1264031" y="377317"/>
                    <a:pt x="1264031" y="842645"/>
                  </a:cubicBezTo>
                  <a:cubicBezTo>
                    <a:pt x="1264031" y="1307973"/>
                    <a:pt x="981075" y="1685290"/>
                    <a:pt x="631952" y="1685290"/>
                  </a:cubicBezTo>
                  <a:cubicBezTo>
                    <a:pt x="282829" y="1685290"/>
                    <a:pt x="0" y="1308100"/>
                    <a:pt x="0" y="842645"/>
                  </a:cubicBezTo>
                  <a:close/>
                </a:path>
              </a:pathLst>
            </a:custGeom>
            <a:blipFill>
              <a:blip r:embed="rId3"/>
              <a:stretch>
                <a:fillRect l="0" t="0" r="-623399" b="-283571"/>
              </a:stretch>
            </a:blipFill>
          </p:spPr>
        </p:sp>
      </p:grpSp>
      <p:grpSp>
        <p:nvGrpSpPr>
          <p:cNvPr name="Group 10" id="10"/>
          <p:cNvGrpSpPr/>
          <p:nvPr/>
        </p:nvGrpSpPr>
        <p:grpSpPr>
          <a:xfrm rot="0">
            <a:off x="8546830" y="4642514"/>
            <a:ext cx="780717" cy="1040949"/>
            <a:chOff x="0" y="0"/>
            <a:chExt cx="1040956" cy="1387932"/>
          </a:xfrm>
        </p:grpSpPr>
        <p:sp>
          <p:nvSpPr>
            <p:cNvPr name="Freeform 11" id="11"/>
            <p:cNvSpPr/>
            <p:nvPr/>
          </p:nvSpPr>
          <p:spPr>
            <a:xfrm flipH="false" flipV="false" rot="0">
              <a:off x="0" y="0"/>
              <a:ext cx="1050798" cy="1387856"/>
            </a:xfrm>
            <a:custGeom>
              <a:avLst/>
              <a:gdLst/>
              <a:ahLst/>
              <a:cxnLst/>
              <a:rect r="r" b="b" t="t" l="l"/>
              <a:pathLst>
                <a:path h="1387856" w="1050798">
                  <a:moveTo>
                    <a:pt x="0" y="693928"/>
                  </a:moveTo>
                  <a:cubicBezTo>
                    <a:pt x="0" y="316357"/>
                    <a:pt x="230378" y="0"/>
                    <a:pt x="525399" y="0"/>
                  </a:cubicBezTo>
                  <a:lnTo>
                    <a:pt x="525399" y="19812"/>
                  </a:lnTo>
                  <a:lnTo>
                    <a:pt x="525399" y="0"/>
                  </a:lnTo>
                  <a:cubicBezTo>
                    <a:pt x="820547" y="0"/>
                    <a:pt x="1050798" y="316357"/>
                    <a:pt x="1050798" y="693928"/>
                  </a:cubicBezTo>
                  <a:lnTo>
                    <a:pt x="1030986" y="693928"/>
                  </a:lnTo>
                  <a:lnTo>
                    <a:pt x="1050798" y="693928"/>
                  </a:lnTo>
                  <a:cubicBezTo>
                    <a:pt x="1050798" y="1071499"/>
                    <a:pt x="820420" y="1387856"/>
                    <a:pt x="525399" y="1387856"/>
                  </a:cubicBezTo>
                  <a:lnTo>
                    <a:pt x="525399" y="1368044"/>
                  </a:lnTo>
                  <a:lnTo>
                    <a:pt x="525399" y="1387856"/>
                  </a:lnTo>
                  <a:cubicBezTo>
                    <a:pt x="230378" y="1387983"/>
                    <a:pt x="0" y="1071626"/>
                    <a:pt x="0" y="693928"/>
                  </a:cubicBezTo>
                  <a:lnTo>
                    <a:pt x="19812" y="693928"/>
                  </a:lnTo>
                  <a:lnTo>
                    <a:pt x="39624" y="693928"/>
                  </a:lnTo>
                  <a:lnTo>
                    <a:pt x="19812" y="693928"/>
                  </a:lnTo>
                  <a:lnTo>
                    <a:pt x="0" y="693928"/>
                  </a:lnTo>
                  <a:moveTo>
                    <a:pt x="39624" y="693928"/>
                  </a:moveTo>
                  <a:cubicBezTo>
                    <a:pt x="39624" y="704850"/>
                    <a:pt x="30734" y="713740"/>
                    <a:pt x="19812" y="713740"/>
                  </a:cubicBezTo>
                  <a:cubicBezTo>
                    <a:pt x="8890" y="713740"/>
                    <a:pt x="0" y="704850"/>
                    <a:pt x="0" y="693928"/>
                  </a:cubicBezTo>
                  <a:cubicBezTo>
                    <a:pt x="0" y="683006"/>
                    <a:pt x="8890" y="674116"/>
                    <a:pt x="19812" y="674116"/>
                  </a:cubicBezTo>
                  <a:cubicBezTo>
                    <a:pt x="30734" y="674116"/>
                    <a:pt x="39624" y="683006"/>
                    <a:pt x="39624" y="693928"/>
                  </a:cubicBezTo>
                  <a:cubicBezTo>
                    <a:pt x="39624" y="1060958"/>
                    <a:pt x="262001" y="1348232"/>
                    <a:pt x="525399" y="1348232"/>
                  </a:cubicBezTo>
                  <a:cubicBezTo>
                    <a:pt x="788797" y="1348232"/>
                    <a:pt x="1011301" y="1060958"/>
                    <a:pt x="1011301" y="693928"/>
                  </a:cubicBezTo>
                  <a:cubicBezTo>
                    <a:pt x="1011301" y="326898"/>
                    <a:pt x="788797" y="39624"/>
                    <a:pt x="525399" y="39624"/>
                  </a:cubicBezTo>
                  <a:lnTo>
                    <a:pt x="525399" y="19812"/>
                  </a:lnTo>
                  <a:lnTo>
                    <a:pt x="525399" y="39624"/>
                  </a:lnTo>
                  <a:cubicBezTo>
                    <a:pt x="262001" y="39624"/>
                    <a:pt x="39624" y="326898"/>
                    <a:pt x="39624" y="693928"/>
                  </a:cubicBezTo>
                  <a:close/>
                </a:path>
              </a:pathLst>
            </a:custGeom>
            <a:solidFill>
              <a:srgbClr val="FFFFFF"/>
            </a:solidFill>
            <a:ln w="12700">
              <a:solidFill>
                <a:srgbClr val="000000"/>
              </a:solidFill>
            </a:ln>
          </p:spPr>
        </p:sp>
      </p:grpSp>
      <p:grpSp>
        <p:nvGrpSpPr>
          <p:cNvPr name="Group 12" id="12"/>
          <p:cNvGrpSpPr/>
          <p:nvPr/>
        </p:nvGrpSpPr>
        <p:grpSpPr>
          <a:xfrm rot="0">
            <a:off x="759209" y="531400"/>
            <a:ext cx="9254776" cy="6063072"/>
            <a:chOff x="0" y="0"/>
            <a:chExt cx="12339701" cy="8084096"/>
          </a:xfrm>
        </p:grpSpPr>
        <p:sp>
          <p:nvSpPr>
            <p:cNvPr name="Freeform 13" id="13"/>
            <p:cNvSpPr/>
            <p:nvPr/>
          </p:nvSpPr>
          <p:spPr>
            <a:xfrm flipH="false" flipV="false" rot="0">
              <a:off x="0" y="0"/>
              <a:ext cx="12339701" cy="8084058"/>
            </a:xfrm>
            <a:custGeom>
              <a:avLst/>
              <a:gdLst/>
              <a:ahLst/>
              <a:cxnLst/>
              <a:rect r="r" b="b" t="t" l="l"/>
              <a:pathLst>
                <a:path h="8084058" w="12339701">
                  <a:moveTo>
                    <a:pt x="0" y="0"/>
                  </a:moveTo>
                  <a:lnTo>
                    <a:pt x="12339701" y="0"/>
                  </a:lnTo>
                  <a:lnTo>
                    <a:pt x="12339701" y="8084058"/>
                  </a:lnTo>
                  <a:lnTo>
                    <a:pt x="0" y="8084058"/>
                  </a:lnTo>
                  <a:close/>
                </a:path>
              </a:pathLst>
            </a:custGeom>
            <a:solidFill>
              <a:srgbClr val="5B9BD5"/>
            </a:solidFill>
            <a:ln w="12700">
              <a:solidFill>
                <a:srgbClr val="000000"/>
              </a:solidFill>
            </a:ln>
          </p:spPr>
        </p:sp>
      </p:grpSp>
      <p:sp>
        <p:nvSpPr>
          <p:cNvPr name="TextBox 14" id="14"/>
          <p:cNvSpPr txBox="true"/>
          <p:nvPr/>
        </p:nvSpPr>
        <p:spPr>
          <a:xfrm rot="0">
            <a:off x="2674915" y="2925947"/>
            <a:ext cx="5340887" cy="1216838"/>
          </a:xfrm>
          <a:prstGeom prst="rect">
            <a:avLst/>
          </a:prstGeom>
        </p:spPr>
        <p:txBody>
          <a:bodyPr anchor="t" rtlCol="false" tIns="0" lIns="0" bIns="0" rIns="0">
            <a:spAutoFit/>
          </a:bodyPr>
          <a:lstStyle/>
          <a:p>
            <a:pPr algn="l">
              <a:lnSpc>
                <a:spcPts val="7072"/>
              </a:lnSpc>
            </a:pPr>
            <a:r>
              <a:rPr lang="en-US" sz="6548" b="true">
                <a:solidFill>
                  <a:srgbClr val="FFFFFF"/>
                </a:solidFill>
                <a:latin typeface="Calibri (MS) Bold"/>
                <a:ea typeface="Calibri (MS) Bold"/>
                <a:cs typeface="Calibri (MS) Bold"/>
                <a:sym typeface="Calibri (MS) Bold"/>
              </a:rPr>
              <a:t>CUSTOMERS</a:t>
            </a:r>
          </a:p>
        </p:txBody>
      </p:sp>
      <p:sp>
        <p:nvSpPr>
          <p:cNvPr name="Freeform 15" id="15"/>
          <p:cNvSpPr/>
          <p:nvPr/>
        </p:nvSpPr>
        <p:spPr>
          <a:xfrm flipH="false" flipV="false" rot="0">
            <a:off x="4258942" y="6770599"/>
            <a:ext cx="2063829" cy="589664"/>
          </a:xfrm>
          <a:custGeom>
            <a:avLst/>
            <a:gdLst/>
            <a:ahLst/>
            <a:cxnLst/>
            <a:rect r="r" b="b" t="t" l="l"/>
            <a:pathLst>
              <a:path h="589664" w="2063829">
                <a:moveTo>
                  <a:pt x="0" y="0"/>
                </a:moveTo>
                <a:lnTo>
                  <a:pt x="2063829" y="0"/>
                </a:lnTo>
                <a:lnTo>
                  <a:pt x="2063829" y="589664"/>
                </a:lnTo>
                <a:lnTo>
                  <a:pt x="0" y="589664"/>
                </a:lnTo>
                <a:lnTo>
                  <a:pt x="0" y="0"/>
                </a:lnTo>
                <a:close/>
              </a:path>
            </a:pathLst>
          </a:custGeom>
          <a:blipFill>
            <a:blip r:embed="rId4"/>
            <a:stretch>
              <a:fillRect l="0" t="0" r="0" b="0"/>
            </a:stretch>
          </a:blipFill>
        </p:spPr>
      </p:sp>
    </p:spTree>
  </p:cSld>
  <p:clrMapOvr>
    <a:masterClrMapping/>
  </p:clrMapOvr>
  <p:transition spd="fast">
    <p:fade/>
  </p:transition>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574490" y="3426162"/>
            <a:ext cx="2807017" cy="2031749"/>
            <a:chOff x="0" y="0"/>
            <a:chExt cx="3742690" cy="2708999"/>
          </a:xfrm>
        </p:grpSpPr>
        <p:sp>
          <p:nvSpPr>
            <p:cNvPr name="Freeform 3" id="3"/>
            <p:cNvSpPr/>
            <p:nvPr/>
          </p:nvSpPr>
          <p:spPr>
            <a:xfrm flipH="false" flipV="false" rot="0">
              <a:off x="0" y="0"/>
              <a:ext cx="3742690" cy="2708995"/>
            </a:xfrm>
            <a:custGeom>
              <a:avLst/>
              <a:gdLst/>
              <a:ahLst/>
              <a:cxnLst/>
              <a:rect r="r" b="b" t="t" l="l"/>
              <a:pathLst>
                <a:path h="2708995" w="3742690">
                  <a:moveTo>
                    <a:pt x="0" y="0"/>
                  </a:moveTo>
                  <a:lnTo>
                    <a:pt x="3742690" y="0"/>
                  </a:lnTo>
                  <a:lnTo>
                    <a:pt x="3742690" y="2708995"/>
                  </a:lnTo>
                  <a:lnTo>
                    <a:pt x="0" y="2708995"/>
                  </a:lnTo>
                  <a:close/>
                </a:path>
              </a:pathLst>
            </a:custGeom>
            <a:solidFill>
              <a:srgbClr val="000000">
                <a:alpha val="0"/>
              </a:srgbClr>
            </a:solidFill>
            <a:ln w="12700">
              <a:solidFill>
                <a:srgbClr val="000000"/>
              </a:solidFill>
            </a:ln>
          </p:spPr>
        </p:sp>
        <p:sp>
          <p:nvSpPr>
            <p:cNvPr name="TextBox 4" id="4"/>
            <p:cNvSpPr txBox="true"/>
            <p:nvPr/>
          </p:nvSpPr>
          <p:spPr>
            <a:xfrm>
              <a:off x="0" y="-28575"/>
              <a:ext cx="3742690" cy="2737574"/>
            </a:xfrm>
            <a:prstGeom prst="rect">
              <a:avLst/>
            </a:prstGeom>
          </p:spPr>
          <p:txBody>
            <a:bodyPr anchor="b" rtlCol="false" tIns="0" lIns="0" bIns="0" rIns="0"/>
            <a:lstStyle/>
            <a:p>
              <a:pPr algn="l">
                <a:lnSpc>
                  <a:spcPts val="3637"/>
                </a:lnSpc>
              </a:pPr>
              <a:r>
                <a:rPr lang="en-US" sz="3367" b="true">
                  <a:solidFill>
                    <a:srgbClr val="000000"/>
                  </a:solidFill>
                  <a:latin typeface="Calibri (MS) Bold"/>
                  <a:ea typeface="Calibri (MS) Bold"/>
                  <a:cs typeface="Calibri (MS) Bold"/>
                  <a:sym typeface="Calibri (MS) Bold"/>
                </a:rPr>
                <a:t>GAUR CITY MALL, GAUR CHOWK, GREATER NOIDA (W)</a:t>
              </a:r>
            </a:p>
            <a:p>
              <a:pPr algn="l">
                <a:lnSpc>
                  <a:spcPts val="3637"/>
                </a:lnSpc>
              </a:pPr>
            </a:p>
            <a:p>
              <a:pPr algn="l">
                <a:lnSpc>
                  <a:spcPts val="3637"/>
                </a:lnSpc>
              </a:pPr>
              <a:r>
                <a:rPr lang="en-US" sz="3367" b="true">
                  <a:solidFill>
                    <a:srgbClr val="000000"/>
                  </a:solidFill>
                  <a:latin typeface="Calibri (MS) Bold"/>
                  <a:ea typeface="Calibri (MS) Bold"/>
                  <a:cs typeface="Calibri (MS) Bold"/>
                  <a:sym typeface="Calibri (MS) Bold"/>
                </a:rPr>
                <a:t>CLIENT- GAURSONS LTD.</a:t>
              </a:r>
            </a:p>
          </p:txBody>
        </p:sp>
      </p:grpSp>
      <p:sp>
        <p:nvSpPr>
          <p:cNvPr name="Freeform 5" id="5" descr="DSC08775.JPG"/>
          <p:cNvSpPr/>
          <p:nvPr/>
        </p:nvSpPr>
        <p:spPr>
          <a:xfrm flipH="false" flipV="false" rot="0">
            <a:off x="126244" y="109623"/>
            <a:ext cx="7054672" cy="7345966"/>
          </a:xfrm>
          <a:custGeom>
            <a:avLst/>
            <a:gdLst/>
            <a:ahLst/>
            <a:cxnLst/>
            <a:rect r="r" b="b" t="t" l="l"/>
            <a:pathLst>
              <a:path h="7345966" w="7054672">
                <a:moveTo>
                  <a:pt x="0" y="0"/>
                </a:moveTo>
                <a:lnTo>
                  <a:pt x="7054673" y="0"/>
                </a:lnTo>
                <a:lnTo>
                  <a:pt x="7054673" y="7345966"/>
                </a:lnTo>
                <a:lnTo>
                  <a:pt x="0" y="7345966"/>
                </a:lnTo>
                <a:lnTo>
                  <a:pt x="0" y="0"/>
                </a:lnTo>
                <a:close/>
              </a:path>
            </a:pathLst>
          </a:custGeom>
          <a:blipFill>
            <a:blip r:embed="rId2"/>
            <a:stretch>
              <a:fillRect l="-28655" t="0" r="-28655" b="-5751"/>
            </a:stretch>
          </a:blipFill>
        </p:spPr>
      </p:sp>
    </p:spTree>
  </p:cSld>
  <p:clrMapOvr>
    <a:masterClrMapping/>
  </p:clrMapOvr>
  <p:transition spd="fast">
    <p:fade/>
  </p:transition>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396267" y="2713263"/>
            <a:ext cx="3297136" cy="2031749"/>
            <a:chOff x="0" y="0"/>
            <a:chExt cx="4396181" cy="2708999"/>
          </a:xfrm>
        </p:grpSpPr>
        <p:sp>
          <p:nvSpPr>
            <p:cNvPr name="Freeform 3" id="3"/>
            <p:cNvSpPr/>
            <p:nvPr/>
          </p:nvSpPr>
          <p:spPr>
            <a:xfrm flipH="false" flipV="false" rot="0">
              <a:off x="0" y="0"/>
              <a:ext cx="4396175" cy="2708995"/>
            </a:xfrm>
            <a:custGeom>
              <a:avLst/>
              <a:gdLst/>
              <a:ahLst/>
              <a:cxnLst/>
              <a:rect r="r" b="b" t="t" l="l"/>
              <a:pathLst>
                <a:path h="2708995" w="4396175">
                  <a:moveTo>
                    <a:pt x="0" y="0"/>
                  </a:moveTo>
                  <a:lnTo>
                    <a:pt x="4396175" y="0"/>
                  </a:lnTo>
                  <a:lnTo>
                    <a:pt x="4396175" y="2708995"/>
                  </a:lnTo>
                  <a:lnTo>
                    <a:pt x="0" y="2708995"/>
                  </a:lnTo>
                  <a:close/>
                </a:path>
              </a:pathLst>
            </a:custGeom>
            <a:solidFill>
              <a:srgbClr val="000000">
                <a:alpha val="0"/>
              </a:srgbClr>
            </a:solidFill>
            <a:ln w="12700">
              <a:solidFill>
                <a:srgbClr val="000000"/>
              </a:solidFill>
            </a:ln>
          </p:spPr>
        </p:sp>
        <p:sp>
          <p:nvSpPr>
            <p:cNvPr name="TextBox 4" id="4"/>
            <p:cNvSpPr txBox="true"/>
            <p:nvPr/>
          </p:nvSpPr>
          <p:spPr>
            <a:xfrm>
              <a:off x="0" y="-28575"/>
              <a:ext cx="4396181" cy="2737574"/>
            </a:xfrm>
            <a:prstGeom prst="rect">
              <a:avLst/>
            </a:prstGeom>
          </p:spPr>
          <p:txBody>
            <a:bodyPr anchor="b" rtlCol="false" tIns="0" lIns="0" bIns="0" rIns="0"/>
            <a:lstStyle/>
            <a:p>
              <a:pPr algn="l">
                <a:lnSpc>
                  <a:spcPts val="3637"/>
                </a:lnSpc>
              </a:pPr>
              <a:r>
                <a:rPr lang="en-US" sz="3367" b="true">
                  <a:solidFill>
                    <a:srgbClr val="000000"/>
                  </a:solidFill>
                  <a:latin typeface="Calibri (MS) Bold"/>
                  <a:ea typeface="Calibri (MS) Bold"/>
                  <a:cs typeface="Calibri (MS) Bold"/>
                  <a:sym typeface="Calibri (MS) Bold"/>
                </a:rPr>
                <a:t>C N AUTOMATION, GUJARAT</a:t>
              </a:r>
            </a:p>
            <a:p>
              <a:pPr algn="l">
                <a:lnSpc>
                  <a:spcPts val="3637"/>
                </a:lnSpc>
              </a:pPr>
              <a:r>
                <a:rPr lang="en-US" sz="3367" b="true">
                  <a:solidFill>
                    <a:srgbClr val="000000"/>
                  </a:solidFill>
                  <a:latin typeface="Calibri (MS) Bold"/>
                  <a:ea typeface="Calibri (MS) Bold"/>
                  <a:cs typeface="Calibri (MS) Bold"/>
                  <a:sym typeface="Calibri (MS) Bold"/>
                </a:rPr>
                <a:t>DRIVE PANEL</a:t>
              </a:r>
            </a:p>
          </p:txBody>
        </p:sp>
      </p:grpSp>
      <p:sp>
        <p:nvSpPr>
          <p:cNvPr name="Freeform 5" id="5" descr="DSC08775.JPG"/>
          <p:cNvSpPr/>
          <p:nvPr/>
        </p:nvSpPr>
        <p:spPr>
          <a:xfrm flipH="false" flipV="false" rot="0">
            <a:off x="215351" y="109623"/>
            <a:ext cx="6876450" cy="7345966"/>
          </a:xfrm>
          <a:custGeom>
            <a:avLst/>
            <a:gdLst/>
            <a:ahLst/>
            <a:cxnLst/>
            <a:rect r="r" b="b" t="t" l="l"/>
            <a:pathLst>
              <a:path h="7345966" w="6876450">
                <a:moveTo>
                  <a:pt x="0" y="0"/>
                </a:moveTo>
                <a:lnTo>
                  <a:pt x="6876450" y="0"/>
                </a:lnTo>
                <a:lnTo>
                  <a:pt x="6876450" y="7345966"/>
                </a:lnTo>
                <a:lnTo>
                  <a:pt x="0" y="7345966"/>
                </a:lnTo>
                <a:lnTo>
                  <a:pt x="0" y="0"/>
                </a:lnTo>
                <a:close/>
              </a:path>
            </a:pathLst>
          </a:custGeom>
          <a:blipFill>
            <a:blip r:embed="rId2"/>
            <a:stretch>
              <a:fillRect l="-25430" t="0" r="-25430" b="-3080"/>
            </a:stretch>
          </a:blipFill>
        </p:spPr>
      </p:sp>
    </p:spTree>
  </p:cSld>
  <p:clrMapOvr>
    <a:masterClrMapping/>
  </p:clrMapOvr>
  <p:transition spd="fast">
    <p:fade/>
  </p:transition>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574490" y="1761582"/>
            <a:ext cx="2908983" cy="3428990"/>
            <a:chOff x="0" y="0"/>
            <a:chExt cx="3878643" cy="4571987"/>
          </a:xfrm>
        </p:grpSpPr>
        <p:sp>
          <p:nvSpPr>
            <p:cNvPr name="Freeform 3" id="3"/>
            <p:cNvSpPr/>
            <p:nvPr/>
          </p:nvSpPr>
          <p:spPr>
            <a:xfrm flipH="false" flipV="false" rot="0">
              <a:off x="0" y="0"/>
              <a:ext cx="3878639" cy="4571985"/>
            </a:xfrm>
            <a:custGeom>
              <a:avLst/>
              <a:gdLst/>
              <a:ahLst/>
              <a:cxnLst/>
              <a:rect r="r" b="b" t="t" l="l"/>
              <a:pathLst>
                <a:path h="4571985" w="3878639">
                  <a:moveTo>
                    <a:pt x="0" y="0"/>
                  </a:moveTo>
                  <a:lnTo>
                    <a:pt x="3878639" y="0"/>
                  </a:lnTo>
                  <a:lnTo>
                    <a:pt x="3878639" y="4571985"/>
                  </a:lnTo>
                  <a:lnTo>
                    <a:pt x="0" y="4571985"/>
                  </a:lnTo>
                  <a:close/>
                </a:path>
              </a:pathLst>
            </a:custGeom>
            <a:solidFill>
              <a:srgbClr val="000000">
                <a:alpha val="0"/>
              </a:srgbClr>
            </a:solidFill>
            <a:ln w="12700">
              <a:solidFill>
                <a:srgbClr val="000000"/>
              </a:solidFill>
            </a:ln>
          </p:spPr>
        </p:sp>
        <p:sp>
          <p:nvSpPr>
            <p:cNvPr name="TextBox 4" id="4"/>
            <p:cNvSpPr txBox="true"/>
            <p:nvPr/>
          </p:nvSpPr>
          <p:spPr>
            <a:xfrm>
              <a:off x="0" y="-28575"/>
              <a:ext cx="3878643" cy="4600562"/>
            </a:xfrm>
            <a:prstGeom prst="rect">
              <a:avLst/>
            </a:prstGeom>
          </p:spPr>
          <p:txBody>
            <a:bodyPr anchor="b" rtlCol="false" tIns="0" lIns="0" bIns="0" rIns="0"/>
            <a:lstStyle/>
            <a:p>
              <a:pPr algn="l">
                <a:lnSpc>
                  <a:spcPts val="4041"/>
                </a:lnSpc>
              </a:pPr>
              <a:r>
                <a:rPr lang="en-US" sz="3742" b="true">
                  <a:solidFill>
                    <a:srgbClr val="000000"/>
                  </a:solidFill>
                  <a:latin typeface="Calibri (MS) Bold"/>
                  <a:ea typeface="Calibri (MS) Bold"/>
                  <a:cs typeface="Calibri (MS) Bold"/>
                  <a:sym typeface="Calibri (MS) Bold"/>
                </a:rPr>
                <a:t>SATIA INDUSTRIES LTD., PUNJAB</a:t>
              </a:r>
            </a:p>
            <a:p>
              <a:pPr algn="l">
                <a:lnSpc>
                  <a:spcPts val="4041"/>
                </a:lnSpc>
              </a:pPr>
              <a:r>
                <a:rPr lang="en-US" sz="3742" b="true">
                  <a:solidFill>
                    <a:srgbClr val="000000"/>
                  </a:solidFill>
                  <a:latin typeface="Calibri (MS) Bold"/>
                  <a:ea typeface="Calibri (MS) Bold"/>
                  <a:cs typeface="Calibri (MS) Bold"/>
                  <a:sym typeface="Calibri (MS) Bold"/>
                </a:rPr>
                <a:t>SIEMENS SIEPAN TTA PANELS</a:t>
              </a:r>
            </a:p>
          </p:txBody>
        </p:sp>
      </p:grpSp>
      <p:sp>
        <p:nvSpPr>
          <p:cNvPr name="Freeform 5" id="5" descr="DSC08775.JPG"/>
          <p:cNvSpPr/>
          <p:nvPr/>
        </p:nvSpPr>
        <p:spPr>
          <a:xfrm flipH="false" flipV="false" rot="0">
            <a:off x="259909" y="109623"/>
            <a:ext cx="6783029" cy="7261755"/>
          </a:xfrm>
          <a:custGeom>
            <a:avLst/>
            <a:gdLst/>
            <a:ahLst/>
            <a:cxnLst/>
            <a:rect r="r" b="b" t="t" l="l"/>
            <a:pathLst>
              <a:path h="7261755" w="6783029">
                <a:moveTo>
                  <a:pt x="0" y="0"/>
                </a:moveTo>
                <a:lnTo>
                  <a:pt x="6783028" y="0"/>
                </a:lnTo>
                <a:lnTo>
                  <a:pt x="6783028" y="7261755"/>
                </a:lnTo>
                <a:lnTo>
                  <a:pt x="0" y="7261755"/>
                </a:lnTo>
                <a:lnTo>
                  <a:pt x="0" y="0"/>
                </a:lnTo>
                <a:close/>
              </a:path>
            </a:pathLst>
          </a:custGeom>
          <a:blipFill>
            <a:blip r:embed="rId2"/>
            <a:stretch>
              <a:fillRect l="-69297" t="0" r="-69297" b="-2861"/>
            </a:stretch>
          </a:blipFill>
        </p:spPr>
      </p:sp>
    </p:spTree>
  </p:cSld>
  <p:clrMapOvr>
    <a:masterClrMapping/>
  </p:clrMapOvr>
  <p:transition spd="fast">
    <p:fade/>
  </p:transition>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574490" y="1256319"/>
            <a:ext cx="2908983" cy="3310461"/>
            <a:chOff x="0" y="0"/>
            <a:chExt cx="3878643" cy="4413948"/>
          </a:xfrm>
        </p:grpSpPr>
        <p:sp>
          <p:nvSpPr>
            <p:cNvPr name="Freeform 3" id="3"/>
            <p:cNvSpPr/>
            <p:nvPr/>
          </p:nvSpPr>
          <p:spPr>
            <a:xfrm flipH="false" flipV="false" rot="0">
              <a:off x="0" y="0"/>
              <a:ext cx="3878639" cy="4413951"/>
            </a:xfrm>
            <a:custGeom>
              <a:avLst/>
              <a:gdLst/>
              <a:ahLst/>
              <a:cxnLst/>
              <a:rect r="r" b="b" t="t" l="l"/>
              <a:pathLst>
                <a:path h="4413951" w="3878639">
                  <a:moveTo>
                    <a:pt x="0" y="0"/>
                  </a:moveTo>
                  <a:lnTo>
                    <a:pt x="3878639" y="0"/>
                  </a:lnTo>
                  <a:lnTo>
                    <a:pt x="3878639" y="4413951"/>
                  </a:lnTo>
                  <a:lnTo>
                    <a:pt x="0" y="4413951"/>
                  </a:lnTo>
                  <a:close/>
                </a:path>
              </a:pathLst>
            </a:custGeom>
            <a:solidFill>
              <a:srgbClr val="000000">
                <a:alpha val="0"/>
              </a:srgbClr>
            </a:solidFill>
            <a:ln w="12700">
              <a:solidFill>
                <a:srgbClr val="000000"/>
              </a:solidFill>
            </a:ln>
          </p:spPr>
        </p:sp>
        <p:sp>
          <p:nvSpPr>
            <p:cNvPr name="TextBox 4" id="4"/>
            <p:cNvSpPr txBox="true"/>
            <p:nvPr/>
          </p:nvSpPr>
          <p:spPr>
            <a:xfrm>
              <a:off x="0" y="-28575"/>
              <a:ext cx="3878643" cy="4442523"/>
            </a:xfrm>
            <a:prstGeom prst="rect">
              <a:avLst/>
            </a:prstGeom>
          </p:spPr>
          <p:txBody>
            <a:bodyPr anchor="b" rtlCol="false" tIns="0" lIns="0" bIns="0" rIns="0"/>
            <a:lstStyle/>
            <a:p>
              <a:pPr algn="l">
                <a:lnSpc>
                  <a:spcPts val="3637"/>
                </a:lnSpc>
              </a:pPr>
              <a:r>
                <a:rPr lang="en-US" sz="3367" b="true">
                  <a:solidFill>
                    <a:srgbClr val="000000"/>
                  </a:solidFill>
                  <a:latin typeface="Calibri (MS) Bold"/>
                  <a:ea typeface="Calibri (MS) Bold"/>
                  <a:cs typeface="Calibri (MS) Bold"/>
                  <a:sym typeface="Calibri (MS) Bold"/>
                </a:rPr>
                <a:t>ESTER FILMTECH LTD., TELANGANA SIEMENS SIEPAN TTA PANELS</a:t>
              </a:r>
            </a:p>
          </p:txBody>
        </p:sp>
      </p:grpSp>
      <p:sp>
        <p:nvSpPr>
          <p:cNvPr name="Freeform 5" id="5" descr="DSC00099.JPG"/>
          <p:cNvSpPr/>
          <p:nvPr/>
        </p:nvSpPr>
        <p:spPr>
          <a:xfrm flipH="false" flipV="false" rot="0">
            <a:off x="259909" y="931945"/>
            <a:ext cx="6998075" cy="5360727"/>
          </a:xfrm>
          <a:custGeom>
            <a:avLst/>
            <a:gdLst/>
            <a:ahLst/>
            <a:cxnLst/>
            <a:rect r="r" b="b" t="t" l="l"/>
            <a:pathLst>
              <a:path h="5360727" w="6998075">
                <a:moveTo>
                  <a:pt x="0" y="0"/>
                </a:moveTo>
                <a:lnTo>
                  <a:pt x="6998074" y="0"/>
                </a:lnTo>
                <a:lnTo>
                  <a:pt x="6998074" y="5360727"/>
                </a:lnTo>
                <a:lnTo>
                  <a:pt x="0" y="5360727"/>
                </a:lnTo>
                <a:lnTo>
                  <a:pt x="0" y="0"/>
                </a:lnTo>
                <a:close/>
              </a:path>
            </a:pathLst>
          </a:custGeom>
          <a:blipFill>
            <a:blip r:embed="rId2"/>
            <a:stretch>
              <a:fillRect l="0" t="-37028" r="0" b="-37028"/>
            </a:stretch>
          </a:blipFill>
        </p:spPr>
      </p:sp>
    </p:spTree>
  </p:cSld>
  <p:clrMapOvr>
    <a:masterClrMapping/>
  </p:clrMapOvr>
  <p:transition spd="fast">
    <p:fade/>
  </p:transition>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626107" y="-98727"/>
            <a:ext cx="9441180" cy="716699"/>
          </a:xfrm>
          <a:prstGeom prst="rect">
            <a:avLst/>
          </a:prstGeom>
        </p:spPr>
        <p:txBody>
          <a:bodyPr anchor="t" rtlCol="false" tIns="0" lIns="0" bIns="0" rIns="0">
            <a:spAutoFit/>
          </a:bodyPr>
          <a:lstStyle/>
          <a:p>
            <a:pPr algn="l">
              <a:lnSpc>
                <a:spcPts val="5613"/>
              </a:lnSpc>
            </a:pPr>
            <a:r>
              <a:rPr lang="en-US" sz="4677" b="true">
                <a:solidFill>
                  <a:srgbClr val="000000"/>
                </a:solidFill>
                <a:latin typeface="Calibri (MS) Bold"/>
                <a:ea typeface="Calibri (MS) Bold"/>
                <a:cs typeface="Calibri (MS) Bold"/>
                <a:sym typeface="Calibri (MS) Bold"/>
              </a:rPr>
              <a:t>REPUTED CLIENTS</a:t>
            </a:r>
          </a:p>
        </p:txBody>
      </p:sp>
      <p:grpSp>
        <p:nvGrpSpPr>
          <p:cNvPr name="Group 3" id="3"/>
          <p:cNvGrpSpPr/>
          <p:nvPr/>
        </p:nvGrpSpPr>
        <p:grpSpPr>
          <a:xfrm rot="0">
            <a:off x="534667" y="841915"/>
            <a:ext cx="3208020" cy="6561687"/>
            <a:chOff x="0" y="0"/>
            <a:chExt cx="4277360" cy="8748916"/>
          </a:xfrm>
        </p:grpSpPr>
        <p:sp>
          <p:nvSpPr>
            <p:cNvPr name="Freeform 4" id="4"/>
            <p:cNvSpPr/>
            <p:nvPr/>
          </p:nvSpPr>
          <p:spPr>
            <a:xfrm flipH="false" flipV="false" rot="0">
              <a:off x="-1524" y="-1524"/>
              <a:ext cx="4280408" cy="8751951"/>
            </a:xfrm>
            <a:custGeom>
              <a:avLst/>
              <a:gdLst/>
              <a:ahLst/>
              <a:cxnLst/>
              <a:rect r="r" b="b" t="t" l="l"/>
              <a:pathLst>
                <a:path h="8751951" w="4280408">
                  <a:moveTo>
                    <a:pt x="1524" y="0"/>
                  </a:moveTo>
                  <a:lnTo>
                    <a:pt x="4278884" y="0"/>
                  </a:lnTo>
                  <a:cubicBezTo>
                    <a:pt x="4279773" y="0"/>
                    <a:pt x="4280408" y="762"/>
                    <a:pt x="4280408" y="1524"/>
                  </a:cubicBezTo>
                  <a:lnTo>
                    <a:pt x="4280408" y="8750427"/>
                  </a:lnTo>
                  <a:cubicBezTo>
                    <a:pt x="4280408" y="8751316"/>
                    <a:pt x="4279646" y="8751951"/>
                    <a:pt x="4278884" y="8751951"/>
                  </a:cubicBezTo>
                  <a:lnTo>
                    <a:pt x="1524" y="8751951"/>
                  </a:lnTo>
                  <a:cubicBezTo>
                    <a:pt x="635" y="8751951"/>
                    <a:pt x="0" y="8751189"/>
                    <a:pt x="0" y="8750427"/>
                  </a:cubicBezTo>
                  <a:lnTo>
                    <a:pt x="0" y="1524"/>
                  </a:lnTo>
                  <a:cubicBezTo>
                    <a:pt x="0" y="635"/>
                    <a:pt x="762" y="0"/>
                    <a:pt x="1524" y="0"/>
                  </a:cubicBezTo>
                  <a:moveTo>
                    <a:pt x="1524" y="3048"/>
                  </a:moveTo>
                  <a:lnTo>
                    <a:pt x="1524" y="1524"/>
                  </a:lnTo>
                  <a:lnTo>
                    <a:pt x="3048" y="1524"/>
                  </a:lnTo>
                  <a:lnTo>
                    <a:pt x="3048" y="8750427"/>
                  </a:lnTo>
                  <a:lnTo>
                    <a:pt x="1524" y="8750427"/>
                  </a:lnTo>
                  <a:lnTo>
                    <a:pt x="1524" y="8748903"/>
                  </a:lnTo>
                  <a:lnTo>
                    <a:pt x="4278884" y="8748903"/>
                  </a:lnTo>
                  <a:lnTo>
                    <a:pt x="4278884" y="8750427"/>
                  </a:lnTo>
                  <a:lnTo>
                    <a:pt x="4277360" y="8750427"/>
                  </a:lnTo>
                  <a:lnTo>
                    <a:pt x="4277360" y="1524"/>
                  </a:lnTo>
                  <a:lnTo>
                    <a:pt x="4278884" y="1524"/>
                  </a:lnTo>
                  <a:lnTo>
                    <a:pt x="4278884" y="3048"/>
                  </a:lnTo>
                  <a:lnTo>
                    <a:pt x="1524" y="3048"/>
                  </a:lnTo>
                  <a:close/>
                </a:path>
              </a:pathLst>
            </a:custGeom>
            <a:solidFill>
              <a:srgbClr val="000000"/>
            </a:solidFill>
            <a:ln w="12700">
              <a:solidFill>
                <a:srgbClr val="000000"/>
              </a:solidFill>
            </a:ln>
          </p:spPr>
        </p:sp>
        <p:sp>
          <p:nvSpPr>
            <p:cNvPr name="TextBox 5" id="5"/>
            <p:cNvSpPr txBox="true"/>
            <p:nvPr/>
          </p:nvSpPr>
          <p:spPr>
            <a:xfrm>
              <a:off x="0" y="-114300"/>
              <a:ext cx="4277360" cy="8863216"/>
            </a:xfrm>
            <a:prstGeom prst="rect">
              <a:avLst/>
            </a:prstGeom>
          </p:spPr>
          <p:txBody>
            <a:bodyPr anchor="t" rtlCol="false" tIns="50800" lIns="50800" bIns="50800" rIns="50800"/>
            <a:lstStyle/>
            <a:p>
              <a:pPr algn="ctr">
                <a:lnSpc>
                  <a:spcPts val="3031"/>
                </a:lnSpc>
              </a:pPr>
              <a:r>
                <a:rPr lang="en-US" sz="1871" b="true">
                  <a:solidFill>
                    <a:srgbClr val="000000"/>
                  </a:solidFill>
                  <a:latin typeface="Calibri (MS) Bold"/>
                  <a:ea typeface="Calibri (MS) Bold"/>
                  <a:cs typeface="Calibri (MS) Bold"/>
                  <a:sym typeface="Calibri (MS) Bold"/>
                </a:rPr>
                <a:t>Textiles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Trident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Siyaram Silk Mills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Golden Fiber, Amravati</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Vardhman Yarns &amp; Thread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Arihant Spinning Mills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Auro Dying</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Amko Exports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Satluj Textiles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Ester Industries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Suryodaya Textile Pvt.ltd.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Nahar Spinning Mills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Alps Industries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Birla Textiles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Weavetex Overseas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TT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Oswal Group</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Gopeshwar Spinning Mills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Ashi Export</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Dwarkadheesh Industries Ltd.</a:t>
              </a:r>
            </a:p>
          </p:txBody>
        </p:sp>
      </p:grpSp>
      <p:grpSp>
        <p:nvGrpSpPr>
          <p:cNvPr name="Group 6" id="6"/>
          <p:cNvGrpSpPr/>
          <p:nvPr/>
        </p:nvGrpSpPr>
        <p:grpSpPr>
          <a:xfrm rot="0">
            <a:off x="3920671" y="841915"/>
            <a:ext cx="3032665" cy="6683378"/>
            <a:chOff x="0" y="0"/>
            <a:chExt cx="4043553" cy="8911171"/>
          </a:xfrm>
        </p:grpSpPr>
        <p:sp>
          <p:nvSpPr>
            <p:cNvPr name="Freeform 7" id="7"/>
            <p:cNvSpPr/>
            <p:nvPr/>
          </p:nvSpPr>
          <p:spPr>
            <a:xfrm flipH="false" flipV="false" rot="0">
              <a:off x="-1524" y="-1524"/>
              <a:ext cx="4046601" cy="8914257"/>
            </a:xfrm>
            <a:custGeom>
              <a:avLst/>
              <a:gdLst/>
              <a:ahLst/>
              <a:cxnLst/>
              <a:rect r="r" b="b" t="t" l="l"/>
              <a:pathLst>
                <a:path h="8914257" w="4046601">
                  <a:moveTo>
                    <a:pt x="1524" y="0"/>
                  </a:moveTo>
                  <a:lnTo>
                    <a:pt x="4045077" y="0"/>
                  </a:lnTo>
                  <a:cubicBezTo>
                    <a:pt x="4045966" y="0"/>
                    <a:pt x="4046601" y="762"/>
                    <a:pt x="4046601" y="1524"/>
                  </a:cubicBezTo>
                  <a:lnTo>
                    <a:pt x="4046601" y="8912733"/>
                  </a:lnTo>
                  <a:cubicBezTo>
                    <a:pt x="4046601" y="8913622"/>
                    <a:pt x="4045839" y="8914257"/>
                    <a:pt x="4045077" y="8914257"/>
                  </a:cubicBezTo>
                  <a:lnTo>
                    <a:pt x="1524" y="8914257"/>
                  </a:lnTo>
                  <a:cubicBezTo>
                    <a:pt x="635" y="8914257"/>
                    <a:pt x="0" y="8913495"/>
                    <a:pt x="0" y="8912733"/>
                  </a:cubicBezTo>
                  <a:lnTo>
                    <a:pt x="0" y="1524"/>
                  </a:lnTo>
                  <a:cubicBezTo>
                    <a:pt x="0" y="635"/>
                    <a:pt x="762" y="0"/>
                    <a:pt x="1524" y="0"/>
                  </a:cubicBezTo>
                  <a:moveTo>
                    <a:pt x="1524" y="3048"/>
                  </a:moveTo>
                  <a:lnTo>
                    <a:pt x="1524" y="1524"/>
                  </a:lnTo>
                  <a:lnTo>
                    <a:pt x="3048" y="1524"/>
                  </a:lnTo>
                  <a:lnTo>
                    <a:pt x="3048" y="8912733"/>
                  </a:lnTo>
                  <a:lnTo>
                    <a:pt x="1524" y="8912733"/>
                  </a:lnTo>
                  <a:lnTo>
                    <a:pt x="1524" y="8911209"/>
                  </a:lnTo>
                  <a:lnTo>
                    <a:pt x="4045077" y="8911209"/>
                  </a:lnTo>
                  <a:lnTo>
                    <a:pt x="4045077" y="8912733"/>
                  </a:lnTo>
                  <a:lnTo>
                    <a:pt x="4043553" y="8912733"/>
                  </a:lnTo>
                  <a:lnTo>
                    <a:pt x="4043553" y="1524"/>
                  </a:lnTo>
                  <a:lnTo>
                    <a:pt x="4045077" y="1524"/>
                  </a:lnTo>
                  <a:lnTo>
                    <a:pt x="4045077" y="3048"/>
                  </a:lnTo>
                  <a:lnTo>
                    <a:pt x="1524" y="3048"/>
                  </a:lnTo>
                  <a:close/>
                </a:path>
              </a:pathLst>
            </a:custGeom>
            <a:solidFill>
              <a:srgbClr val="000000"/>
            </a:solidFill>
            <a:ln w="12700">
              <a:solidFill>
                <a:srgbClr val="000000"/>
              </a:solidFill>
            </a:ln>
          </p:spPr>
        </p:sp>
        <p:sp>
          <p:nvSpPr>
            <p:cNvPr name="TextBox 8" id="8"/>
            <p:cNvSpPr txBox="true"/>
            <p:nvPr/>
          </p:nvSpPr>
          <p:spPr>
            <a:xfrm>
              <a:off x="0" y="-104775"/>
              <a:ext cx="4043553" cy="9015946"/>
            </a:xfrm>
            <a:prstGeom prst="rect">
              <a:avLst/>
            </a:prstGeom>
          </p:spPr>
          <p:txBody>
            <a:bodyPr anchor="t" rtlCol="false" tIns="50800" lIns="50800" bIns="50800" rIns="50800"/>
            <a:lstStyle/>
            <a:p>
              <a:pPr algn="ctr">
                <a:lnSpc>
                  <a:spcPts val="2918"/>
                </a:lnSpc>
              </a:pPr>
              <a:r>
                <a:rPr lang="en-US" sz="1871" b="true">
                  <a:solidFill>
                    <a:srgbClr val="000000"/>
                  </a:solidFill>
                  <a:latin typeface="Calibri (MS) Bold"/>
                  <a:ea typeface="Calibri (MS) Bold"/>
                  <a:cs typeface="Calibri (MS) Bold"/>
                  <a:sym typeface="Calibri (MS) Bold"/>
                </a:rPr>
                <a:t>Paper &amp; Packaging</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Ruby Macons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Mehali Papers Pvt.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Anand Duplex Board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Anand Triplex Board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Anand Tissue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Bindal Duplex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Bindal Paper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Khatima Paper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Nikita Paper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Daman Ganga Paper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Kalpatru Papers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Rainbow Papers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Devpriya Industries</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Dev Agro Paper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Dev Priya Products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Dev Fibbers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MBD Printographics</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J.B Daruka Papers</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Shree Bahvani Paper Mill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Everest Polymers Pvt. Ltd.</a:t>
              </a:r>
            </a:p>
          </p:txBody>
        </p:sp>
      </p:grpSp>
      <p:grpSp>
        <p:nvGrpSpPr>
          <p:cNvPr name="Group 9" id="9"/>
          <p:cNvGrpSpPr/>
          <p:nvPr/>
        </p:nvGrpSpPr>
        <p:grpSpPr>
          <a:xfrm rot="0">
            <a:off x="7205396" y="841915"/>
            <a:ext cx="3032665" cy="6683378"/>
            <a:chOff x="0" y="0"/>
            <a:chExt cx="4043553" cy="8911171"/>
          </a:xfrm>
        </p:grpSpPr>
        <p:sp>
          <p:nvSpPr>
            <p:cNvPr name="Freeform 10" id="10"/>
            <p:cNvSpPr/>
            <p:nvPr/>
          </p:nvSpPr>
          <p:spPr>
            <a:xfrm flipH="false" flipV="false" rot="0">
              <a:off x="-1524" y="-1524"/>
              <a:ext cx="4046601" cy="8914257"/>
            </a:xfrm>
            <a:custGeom>
              <a:avLst/>
              <a:gdLst/>
              <a:ahLst/>
              <a:cxnLst/>
              <a:rect r="r" b="b" t="t" l="l"/>
              <a:pathLst>
                <a:path h="8914257" w="4046601">
                  <a:moveTo>
                    <a:pt x="1524" y="0"/>
                  </a:moveTo>
                  <a:lnTo>
                    <a:pt x="4045077" y="0"/>
                  </a:lnTo>
                  <a:cubicBezTo>
                    <a:pt x="4045966" y="0"/>
                    <a:pt x="4046601" y="762"/>
                    <a:pt x="4046601" y="1524"/>
                  </a:cubicBezTo>
                  <a:lnTo>
                    <a:pt x="4046601" y="8912733"/>
                  </a:lnTo>
                  <a:cubicBezTo>
                    <a:pt x="4046601" y="8913622"/>
                    <a:pt x="4045839" y="8914257"/>
                    <a:pt x="4045077" y="8914257"/>
                  </a:cubicBezTo>
                  <a:lnTo>
                    <a:pt x="1524" y="8914257"/>
                  </a:lnTo>
                  <a:cubicBezTo>
                    <a:pt x="635" y="8914257"/>
                    <a:pt x="0" y="8913495"/>
                    <a:pt x="0" y="8912733"/>
                  </a:cubicBezTo>
                  <a:lnTo>
                    <a:pt x="0" y="1524"/>
                  </a:lnTo>
                  <a:cubicBezTo>
                    <a:pt x="0" y="635"/>
                    <a:pt x="762" y="0"/>
                    <a:pt x="1524" y="0"/>
                  </a:cubicBezTo>
                  <a:moveTo>
                    <a:pt x="1524" y="3048"/>
                  </a:moveTo>
                  <a:lnTo>
                    <a:pt x="1524" y="1524"/>
                  </a:lnTo>
                  <a:lnTo>
                    <a:pt x="3048" y="1524"/>
                  </a:lnTo>
                  <a:lnTo>
                    <a:pt x="3048" y="8912733"/>
                  </a:lnTo>
                  <a:lnTo>
                    <a:pt x="1524" y="8912733"/>
                  </a:lnTo>
                  <a:lnTo>
                    <a:pt x="1524" y="8911209"/>
                  </a:lnTo>
                  <a:lnTo>
                    <a:pt x="4045077" y="8911209"/>
                  </a:lnTo>
                  <a:lnTo>
                    <a:pt x="4045077" y="8912733"/>
                  </a:lnTo>
                  <a:lnTo>
                    <a:pt x="4043553" y="8912733"/>
                  </a:lnTo>
                  <a:lnTo>
                    <a:pt x="4043553" y="1524"/>
                  </a:lnTo>
                  <a:lnTo>
                    <a:pt x="4045077" y="1524"/>
                  </a:lnTo>
                  <a:lnTo>
                    <a:pt x="4045077" y="3048"/>
                  </a:lnTo>
                  <a:lnTo>
                    <a:pt x="1524" y="3048"/>
                  </a:lnTo>
                  <a:close/>
                </a:path>
              </a:pathLst>
            </a:custGeom>
            <a:solidFill>
              <a:srgbClr val="000000"/>
            </a:solidFill>
            <a:ln w="12700">
              <a:solidFill>
                <a:srgbClr val="000000"/>
              </a:solidFill>
            </a:ln>
          </p:spPr>
        </p:sp>
        <p:sp>
          <p:nvSpPr>
            <p:cNvPr name="TextBox 11" id="11"/>
            <p:cNvSpPr txBox="true"/>
            <p:nvPr/>
          </p:nvSpPr>
          <p:spPr>
            <a:xfrm>
              <a:off x="0" y="-114300"/>
              <a:ext cx="4043553" cy="9025471"/>
            </a:xfrm>
            <a:prstGeom prst="rect">
              <a:avLst/>
            </a:prstGeom>
          </p:spPr>
          <p:txBody>
            <a:bodyPr anchor="t" rtlCol="false" tIns="50800" lIns="50800" bIns="50800" rIns="50800"/>
            <a:lstStyle/>
            <a:p>
              <a:pPr algn="ctr">
                <a:lnSpc>
                  <a:spcPts val="3031"/>
                </a:lnSpc>
              </a:pPr>
              <a:r>
                <a:rPr lang="en-US" sz="1871" b="true">
                  <a:solidFill>
                    <a:srgbClr val="000000"/>
                  </a:solidFill>
                  <a:latin typeface="Calibri (MS) Bold"/>
                  <a:ea typeface="Calibri (MS) Bold"/>
                  <a:cs typeface="Calibri (MS) Bold"/>
                  <a:sym typeface="Calibri (MS) Bold"/>
                </a:rPr>
                <a:t>Paper &amp; Packaging</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Shamli Paper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Siddhomal Paper Mill</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Sikka Paper </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P. N. Paper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Orient Paper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Pragati Paper Mill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Ved Cellulose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Shri Sitaram Paper Mill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Mohit Paper Mills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Centuary Paper Mills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Uflex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Montage  Enterprises Pvt.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Ultimate Flexipack Pvt.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Polyplex Corporation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Vacmet India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Ester Industries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Everest Polymers Pvt.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MAX INDIA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HJI GMMCO LTD.</a:t>
              </a:r>
            </a:p>
          </p:txBody>
        </p:sp>
      </p:grpSp>
      <p:sp>
        <p:nvSpPr>
          <p:cNvPr name="Freeform 12" id="12"/>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2"/>
            <a:stretch>
              <a:fillRect l="0" t="0" r="0" b="0"/>
            </a:stretch>
          </a:blipFill>
        </p:spPr>
      </p:sp>
    </p:spTree>
  </p:cSld>
  <p:clrMapOvr>
    <a:masterClrMapping/>
  </p:clrMapOvr>
  <p:transition spd="fast">
    <p:fade/>
  </p:transition>
</p:sld>
</file>

<file path=ppt/slides/slide6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626107" y="-98727"/>
            <a:ext cx="9441180" cy="716699"/>
          </a:xfrm>
          <a:prstGeom prst="rect">
            <a:avLst/>
          </a:prstGeom>
        </p:spPr>
        <p:txBody>
          <a:bodyPr anchor="t" rtlCol="false" tIns="0" lIns="0" bIns="0" rIns="0">
            <a:spAutoFit/>
          </a:bodyPr>
          <a:lstStyle/>
          <a:p>
            <a:pPr algn="l">
              <a:lnSpc>
                <a:spcPts val="5613"/>
              </a:lnSpc>
            </a:pPr>
            <a:r>
              <a:rPr lang="en-US" sz="4677" b="true">
                <a:solidFill>
                  <a:srgbClr val="000000"/>
                </a:solidFill>
                <a:latin typeface="Calibri (MS) Bold"/>
                <a:ea typeface="Calibri (MS) Bold"/>
                <a:cs typeface="Calibri (MS) Bold"/>
                <a:sym typeface="Calibri (MS) Bold"/>
              </a:rPr>
              <a:t>REPUTED CLIENTS</a:t>
            </a:r>
          </a:p>
        </p:txBody>
      </p:sp>
      <p:grpSp>
        <p:nvGrpSpPr>
          <p:cNvPr name="Group 3" id="3"/>
          <p:cNvGrpSpPr/>
          <p:nvPr/>
        </p:nvGrpSpPr>
        <p:grpSpPr>
          <a:xfrm rot="0">
            <a:off x="534667" y="841915"/>
            <a:ext cx="3464681" cy="6683378"/>
            <a:chOff x="0" y="0"/>
            <a:chExt cx="4619574" cy="8911171"/>
          </a:xfrm>
        </p:grpSpPr>
        <p:sp>
          <p:nvSpPr>
            <p:cNvPr name="Freeform 4" id="4"/>
            <p:cNvSpPr/>
            <p:nvPr/>
          </p:nvSpPr>
          <p:spPr>
            <a:xfrm flipH="false" flipV="false" rot="0">
              <a:off x="-1524" y="-1524"/>
              <a:ext cx="4622673" cy="8914257"/>
            </a:xfrm>
            <a:custGeom>
              <a:avLst/>
              <a:gdLst/>
              <a:ahLst/>
              <a:cxnLst/>
              <a:rect r="r" b="b" t="t" l="l"/>
              <a:pathLst>
                <a:path h="8914257" w="4622673">
                  <a:moveTo>
                    <a:pt x="1524" y="0"/>
                  </a:moveTo>
                  <a:lnTo>
                    <a:pt x="4621149" y="0"/>
                  </a:lnTo>
                  <a:cubicBezTo>
                    <a:pt x="4622038" y="0"/>
                    <a:pt x="4622673" y="762"/>
                    <a:pt x="4622673" y="1524"/>
                  </a:cubicBezTo>
                  <a:lnTo>
                    <a:pt x="4622673" y="8912733"/>
                  </a:lnTo>
                  <a:cubicBezTo>
                    <a:pt x="4622673" y="8913622"/>
                    <a:pt x="4621911" y="8914257"/>
                    <a:pt x="4621149" y="8914257"/>
                  </a:cubicBezTo>
                  <a:lnTo>
                    <a:pt x="1524" y="8914257"/>
                  </a:lnTo>
                  <a:cubicBezTo>
                    <a:pt x="635" y="8914257"/>
                    <a:pt x="0" y="8913495"/>
                    <a:pt x="0" y="8912733"/>
                  </a:cubicBezTo>
                  <a:lnTo>
                    <a:pt x="0" y="1524"/>
                  </a:lnTo>
                  <a:cubicBezTo>
                    <a:pt x="0" y="635"/>
                    <a:pt x="762" y="0"/>
                    <a:pt x="1524" y="0"/>
                  </a:cubicBezTo>
                  <a:moveTo>
                    <a:pt x="1524" y="3048"/>
                  </a:moveTo>
                  <a:lnTo>
                    <a:pt x="1524" y="1524"/>
                  </a:lnTo>
                  <a:lnTo>
                    <a:pt x="3048" y="1524"/>
                  </a:lnTo>
                  <a:lnTo>
                    <a:pt x="3048" y="8912733"/>
                  </a:lnTo>
                  <a:lnTo>
                    <a:pt x="1524" y="8912733"/>
                  </a:lnTo>
                  <a:lnTo>
                    <a:pt x="1524" y="8911209"/>
                  </a:lnTo>
                  <a:lnTo>
                    <a:pt x="4621149" y="8911209"/>
                  </a:lnTo>
                  <a:lnTo>
                    <a:pt x="4621149" y="8912733"/>
                  </a:lnTo>
                  <a:lnTo>
                    <a:pt x="4619625" y="8912733"/>
                  </a:lnTo>
                  <a:lnTo>
                    <a:pt x="4619625" y="1524"/>
                  </a:lnTo>
                  <a:lnTo>
                    <a:pt x="4621149" y="1524"/>
                  </a:lnTo>
                  <a:lnTo>
                    <a:pt x="4621149" y="3048"/>
                  </a:lnTo>
                  <a:lnTo>
                    <a:pt x="1524" y="3048"/>
                  </a:lnTo>
                  <a:close/>
                </a:path>
              </a:pathLst>
            </a:custGeom>
            <a:solidFill>
              <a:srgbClr val="000000"/>
            </a:solidFill>
            <a:ln w="12700">
              <a:solidFill>
                <a:srgbClr val="000000"/>
              </a:solidFill>
            </a:ln>
          </p:spPr>
        </p:sp>
        <p:sp>
          <p:nvSpPr>
            <p:cNvPr name="TextBox 5" id="5"/>
            <p:cNvSpPr txBox="true"/>
            <p:nvPr/>
          </p:nvSpPr>
          <p:spPr>
            <a:xfrm>
              <a:off x="0" y="-161925"/>
              <a:ext cx="4619574" cy="9073096"/>
            </a:xfrm>
            <a:prstGeom prst="rect">
              <a:avLst/>
            </a:prstGeom>
          </p:spPr>
          <p:txBody>
            <a:bodyPr anchor="t" rtlCol="false" tIns="50800" lIns="50800" bIns="50800" rIns="50800"/>
            <a:lstStyle/>
            <a:p>
              <a:pPr algn="ctr">
                <a:lnSpc>
                  <a:spcPts val="3592"/>
                </a:lnSpc>
              </a:pPr>
              <a:r>
                <a:rPr lang="en-US" sz="1871" b="true">
                  <a:solidFill>
                    <a:srgbClr val="000000"/>
                  </a:solidFill>
                  <a:latin typeface="Calibri (MS) Bold"/>
                  <a:ea typeface="Calibri (MS) Bold"/>
                  <a:cs typeface="Calibri (MS) Bold"/>
                  <a:sym typeface="Calibri (MS) Bold"/>
                </a:rPr>
                <a:t>Automobile</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Rico Auto Industries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Toyota Ltd. </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Tata Motors</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Honda Motorcycle &amp; Scooter (i)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Hero Honda Motors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Honda Siel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Maruti Suzuki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Yamaha Motor India Pvt.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Shri Ram Pistons &amp; Rings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Rico Auto Industries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Bharat Gear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Galio Indiahi Tech Gears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Unitech Machines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Keihin Fiysubros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Amtek Diamond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Omax Autos Ltd.</a:t>
              </a:r>
            </a:p>
          </p:txBody>
        </p:sp>
      </p:grpSp>
      <p:grpSp>
        <p:nvGrpSpPr>
          <p:cNvPr name="Group 6" id="6"/>
          <p:cNvGrpSpPr/>
          <p:nvPr/>
        </p:nvGrpSpPr>
        <p:grpSpPr>
          <a:xfrm rot="0">
            <a:off x="4083558" y="841915"/>
            <a:ext cx="2956970" cy="3951199"/>
            <a:chOff x="0" y="0"/>
            <a:chExt cx="3942626" cy="5268265"/>
          </a:xfrm>
        </p:grpSpPr>
        <p:sp>
          <p:nvSpPr>
            <p:cNvPr name="Freeform 7" id="7"/>
            <p:cNvSpPr/>
            <p:nvPr/>
          </p:nvSpPr>
          <p:spPr>
            <a:xfrm flipH="false" flipV="false" rot="0">
              <a:off x="-1524" y="-1524"/>
              <a:ext cx="3945636" cy="5271262"/>
            </a:xfrm>
            <a:custGeom>
              <a:avLst/>
              <a:gdLst/>
              <a:ahLst/>
              <a:cxnLst/>
              <a:rect r="r" b="b" t="t" l="l"/>
              <a:pathLst>
                <a:path h="5271262" w="3945636">
                  <a:moveTo>
                    <a:pt x="1524" y="0"/>
                  </a:moveTo>
                  <a:lnTo>
                    <a:pt x="3944112" y="0"/>
                  </a:lnTo>
                  <a:cubicBezTo>
                    <a:pt x="3945001" y="0"/>
                    <a:pt x="3945636" y="762"/>
                    <a:pt x="3945636" y="1524"/>
                  </a:cubicBezTo>
                  <a:lnTo>
                    <a:pt x="3945636" y="5269738"/>
                  </a:lnTo>
                  <a:cubicBezTo>
                    <a:pt x="3945636" y="5270627"/>
                    <a:pt x="3944874" y="5271262"/>
                    <a:pt x="3944112" y="5271262"/>
                  </a:cubicBezTo>
                  <a:lnTo>
                    <a:pt x="1524" y="5271262"/>
                  </a:lnTo>
                  <a:cubicBezTo>
                    <a:pt x="635" y="5271262"/>
                    <a:pt x="0" y="5270500"/>
                    <a:pt x="0" y="5269738"/>
                  </a:cubicBezTo>
                  <a:lnTo>
                    <a:pt x="0" y="1524"/>
                  </a:lnTo>
                  <a:cubicBezTo>
                    <a:pt x="0" y="635"/>
                    <a:pt x="762" y="0"/>
                    <a:pt x="1524" y="0"/>
                  </a:cubicBezTo>
                  <a:moveTo>
                    <a:pt x="1524" y="3048"/>
                  </a:moveTo>
                  <a:lnTo>
                    <a:pt x="1524" y="1524"/>
                  </a:lnTo>
                  <a:lnTo>
                    <a:pt x="3048" y="1524"/>
                  </a:lnTo>
                  <a:lnTo>
                    <a:pt x="3048" y="5269738"/>
                  </a:lnTo>
                  <a:lnTo>
                    <a:pt x="1524" y="5269738"/>
                  </a:lnTo>
                  <a:lnTo>
                    <a:pt x="1524" y="5268214"/>
                  </a:lnTo>
                  <a:lnTo>
                    <a:pt x="3944112" y="5268214"/>
                  </a:lnTo>
                  <a:lnTo>
                    <a:pt x="3944112" y="5269738"/>
                  </a:lnTo>
                  <a:lnTo>
                    <a:pt x="3942588" y="5269738"/>
                  </a:lnTo>
                  <a:lnTo>
                    <a:pt x="3942588" y="1524"/>
                  </a:lnTo>
                  <a:lnTo>
                    <a:pt x="3944112" y="1524"/>
                  </a:lnTo>
                  <a:lnTo>
                    <a:pt x="3944112" y="3048"/>
                  </a:lnTo>
                  <a:lnTo>
                    <a:pt x="1524" y="3048"/>
                  </a:lnTo>
                  <a:close/>
                </a:path>
              </a:pathLst>
            </a:custGeom>
            <a:solidFill>
              <a:srgbClr val="000000"/>
            </a:solidFill>
            <a:ln w="12700">
              <a:solidFill>
                <a:srgbClr val="000000"/>
              </a:solidFill>
            </a:ln>
          </p:spPr>
        </p:sp>
        <p:sp>
          <p:nvSpPr>
            <p:cNvPr name="TextBox 8" id="8"/>
            <p:cNvSpPr txBox="true"/>
            <p:nvPr/>
          </p:nvSpPr>
          <p:spPr>
            <a:xfrm>
              <a:off x="0" y="-161925"/>
              <a:ext cx="3942626" cy="5430190"/>
            </a:xfrm>
            <a:prstGeom prst="rect">
              <a:avLst/>
            </a:prstGeom>
          </p:spPr>
          <p:txBody>
            <a:bodyPr anchor="t" rtlCol="false" tIns="50800" lIns="50800" bIns="50800" rIns="50800"/>
            <a:lstStyle/>
            <a:p>
              <a:pPr algn="ctr">
                <a:lnSpc>
                  <a:spcPts val="3592"/>
                </a:lnSpc>
              </a:pPr>
              <a:r>
                <a:rPr lang="en-US" sz="1871" b="true">
                  <a:solidFill>
                    <a:srgbClr val="000000"/>
                  </a:solidFill>
                  <a:latin typeface="Calibri (MS) Bold"/>
                  <a:ea typeface="Calibri (MS) Bold"/>
                  <a:cs typeface="Calibri (MS) Bold"/>
                  <a:sym typeface="Calibri (MS) Bold"/>
                </a:rPr>
                <a:t>Automation</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Rockwell Automation A/c Maithan Ispat</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Indigenous Control</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Tycon Automation</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Word Technology (Dev Priya)</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C. N. Automation</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ATC Automation</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AEAB Automation</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Rhythm Automation</a:t>
              </a:r>
            </a:p>
          </p:txBody>
        </p:sp>
      </p:grpSp>
      <p:grpSp>
        <p:nvGrpSpPr>
          <p:cNvPr name="Group 9" id="9"/>
          <p:cNvGrpSpPr/>
          <p:nvPr/>
        </p:nvGrpSpPr>
        <p:grpSpPr>
          <a:xfrm rot="0">
            <a:off x="7126186" y="841915"/>
            <a:ext cx="3335150" cy="5466969"/>
            <a:chOff x="0" y="0"/>
            <a:chExt cx="4446867" cy="7289292"/>
          </a:xfrm>
        </p:grpSpPr>
        <p:sp>
          <p:nvSpPr>
            <p:cNvPr name="Freeform 10" id="10"/>
            <p:cNvSpPr/>
            <p:nvPr/>
          </p:nvSpPr>
          <p:spPr>
            <a:xfrm flipH="false" flipV="false" rot="0">
              <a:off x="-1524" y="-1524"/>
              <a:ext cx="4449953" cy="7292340"/>
            </a:xfrm>
            <a:custGeom>
              <a:avLst/>
              <a:gdLst/>
              <a:ahLst/>
              <a:cxnLst/>
              <a:rect r="r" b="b" t="t" l="l"/>
              <a:pathLst>
                <a:path h="7292340" w="4449953">
                  <a:moveTo>
                    <a:pt x="1524" y="0"/>
                  </a:moveTo>
                  <a:lnTo>
                    <a:pt x="4448429" y="0"/>
                  </a:lnTo>
                  <a:cubicBezTo>
                    <a:pt x="4449318" y="0"/>
                    <a:pt x="4449953" y="762"/>
                    <a:pt x="4449953" y="1524"/>
                  </a:cubicBezTo>
                  <a:lnTo>
                    <a:pt x="4449953" y="7290816"/>
                  </a:lnTo>
                  <a:cubicBezTo>
                    <a:pt x="4449953" y="7291705"/>
                    <a:pt x="4449191" y="7292340"/>
                    <a:pt x="4448429" y="7292340"/>
                  </a:cubicBezTo>
                  <a:lnTo>
                    <a:pt x="1524" y="7292340"/>
                  </a:lnTo>
                  <a:cubicBezTo>
                    <a:pt x="635" y="7292340"/>
                    <a:pt x="0" y="7291578"/>
                    <a:pt x="0" y="7290816"/>
                  </a:cubicBezTo>
                  <a:lnTo>
                    <a:pt x="0" y="1524"/>
                  </a:lnTo>
                  <a:cubicBezTo>
                    <a:pt x="0" y="635"/>
                    <a:pt x="762" y="0"/>
                    <a:pt x="1524" y="0"/>
                  </a:cubicBezTo>
                  <a:moveTo>
                    <a:pt x="1524" y="3048"/>
                  </a:moveTo>
                  <a:lnTo>
                    <a:pt x="1524" y="1524"/>
                  </a:lnTo>
                  <a:lnTo>
                    <a:pt x="3048" y="1524"/>
                  </a:lnTo>
                  <a:lnTo>
                    <a:pt x="3048" y="7290816"/>
                  </a:lnTo>
                  <a:lnTo>
                    <a:pt x="1524" y="7290816"/>
                  </a:lnTo>
                  <a:lnTo>
                    <a:pt x="1524" y="7289292"/>
                  </a:lnTo>
                  <a:lnTo>
                    <a:pt x="4448429" y="7289292"/>
                  </a:lnTo>
                  <a:lnTo>
                    <a:pt x="4448429" y="7290816"/>
                  </a:lnTo>
                  <a:lnTo>
                    <a:pt x="4446905" y="7290816"/>
                  </a:lnTo>
                  <a:lnTo>
                    <a:pt x="4446905" y="1524"/>
                  </a:lnTo>
                  <a:lnTo>
                    <a:pt x="4448429" y="1524"/>
                  </a:lnTo>
                  <a:lnTo>
                    <a:pt x="4448429" y="3048"/>
                  </a:lnTo>
                  <a:lnTo>
                    <a:pt x="1524" y="3048"/>
                  </a:lnTo>
                  <a:close/>
                </a:path>
              </a:pathLst>
            </a:custGeom>
            <a:solidFill>
              <a:srgbClr val="000000"/>
            </a:solidFill>
            <a:ln w="12700">
              <a:solidFill>
                <a:srgbClr val="000000"/>
              </a:solidFill>
            </a:ln>
          </p:spPr>
        </p:sp>
        <p:sp>
          <p:nvSpPr>
            <p:cNvPr name="TextBox 11" id="11"/>
            <p:cNvSpPr txBox="true"/>
            <p:nvPr/>
          </p:nvSpPr>
          <p:spPr>
            <a:xfrm>
              <a:off x="0" y="-142875"/>
              <a:ext cx="4446867" cy="7432167"/>
            </a:xfrm>
            <a:prstGeom prst="rect">
              <a:avLst/>
            </a:prstGeom>
          </p:spPr>
          <p:txBody>
            <a:bodyPr anchor="t" rtlCol="false" tIns="50800" lIns="50800" bIns="50800" rIns="50800"/>
            <a:lstStyle/>
            <a:p>
              <a:pPr algn="ctr">
                <a:lnSpc>
                  <a:spcPts val="3368"/>
                </a:lnSpc>
              </a:pPr>
              <a:r>
                <a:rPr lang="en-US" sz="1871" b="true">
                  <a:solidFill>
                    <a:srgbClr val="000000"/>
                  </a:solidFill>
                  <a:latin typeface="Calibri (MS) Bold"/>
                  <a:ea typeface="Calibri (MS) Bold"/>
                  <a:cs typeface="Calibri (MS) Bold"/>
                  <a:sym typeface="Calibri (MS) Bold"/>
                </a:rPr>
                <a:t>Cement</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Ambuja Cememnts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Jaiprakash Associates (Ddala)</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Jaiprakash Associates (Bhuj)</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Jaiprakash Associates (Chunar)</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Jaiprakash Associates (Panipat)</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Jaiprakash Associates (Baga, Solan)</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Jaiprakash Associates (Bagheri)</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Jaiprakash Associates (Siddhi. M.P.)</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Gujrat Anjan Cement Ltd. </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Shree Cement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Dalmia Cement Bharat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Calcom Cement India Ltd.</a:t>
              </a:r>
            </a:p>
          </p:txBody>
        </p:sp>
      </p:grpSp>
      <p:grpSp>
        <p:nvGrpSpPr>
          <p:cNvPr name="Group 12" id="12"/>
          <p:cNvGrpSpPr/>
          <p:nvPr/>
        </p:nvGrpSpPr>
        <p:grpSpPr>
          <a:xfrm rot="0">
            <a:off x="4083558" y="4913938"/>
            <a:ext cx="2956970" cy="2611364"/>
            <a:chOff x="0" y="0"/>
            <a:chExt cx="3942626" cy="3481819"/>
          </a:xfrm>
        </p:grpSpPr>
        <p:sp>
          <p:nvSpPr>
            <p:cNvPr name="Freeform 13" id="13"/>
            <p:cNvSpPr/>
            <p:nvPr/>
          </p:nvSpPr>
          <p:spPr>
            <a:xfrm flipH="false" flipV="false" rot="0">
              <a:off x="-1524" y="-1524"/>
              <a:ext cx="3945636" cy="3484880"/>
            </a:xfrm>
            <a:custGeom>
              <a:avLst/>
              <a:gdLst/>
              <a:ahLst/>
              <a:cxnLst/>
              <a:rect r="r" b="b" t="t" l="l"/>
              <a:pathLst>
                <a:path h="3484880" w="3945636">
                  <a:moveTo>
                    <a:pt x="1524" y="0"/>
                  </a:moveTo>
                  <a:lnTo>
                    <a:pt x="3944112" y="0"/>
                  </a:lnTo>
                  <a:cubicBezTo>
                    <a:pt x="3945001" y="0"/>
                    <a:pt x="3945636" y="762"/>
                    <a:pt x="3945636" y="1524"/>
                  </a:cubicBezTo>
                  <a:lnTo>
                    <a:pt x="3945636" y="3483356"/>
                  </a:lnTo>
                  <a:cubicBezTo>
                    <a:pt x="3945636" y="3484245"/>
                    <a:pt x="3944874" y="3484880"/>
                    <a:pt x="3944112" y="3484880"/>
                  </a:cubicBezTo>
                  <a:lnTo>
                    <a:pt x="1524" y="3484880"/>
                  </a:lnTo>
                  <a:cubicBezTo>
                    <a:pt x="635" y="3484880"/>
                    <a:pt x="0" y="3484118"/>
                    <a:pt x="0" y="3483356"/>
                  </a:cubicBezTo>
                  <a:lnTo>
                    <a:pt x="0" y="1524"/>
                  </a:lnTo>
                  <a:cubicBezTo>
                    <a:pt x="0" y="635"/>
                    <a:pt x="762" y="0"/>
                    <a:pt x="1524" y="0"/>
                  </a:cubicBezTo>
                  <a:moveTo>
                    <a:pt x="1524" y="3048"/>
                  </a:moveTo>
                  <a:lnTo>
                    <a:pt x="1524" y="1524"/>
                  </a:lnTo>
                  <a:lnTo>
                    <a:pt x="3048" y="1524"/>
                  </a:lnTo>
                  <a:lnTo>
                    <a:pt x="3048" y="3483356"/>
                  </a:lnTo>
                  <a:lnTo>
                    <a:pt x="1524" y="3483356"/>
                  </a:lnTo>
                  <a:lnTo>
                    <a:pt x="1524" y="3481832"/>
                  </a:lnTo>
                  <a:lnTo>
                    <a:pt x="3944112" y="3481832"/>
                  </a:lnTo>
                  <a:lnTo>
                    <a:pt x="3944112" y="3483356"/>
                  </a:lnTo>
                  <a:lnTo>
                    <a:pt x="3942588" y="3483356"/>
                  </a:lnTo>
                  <a:lnTo>
                    <a:pt x="3942588" y="1524"/>
                  </a:lnTo>
                  <a:lnTo>
                    <a:pt x="3944112" y="1524"/>
                  </a:lnTo>
                  <a:lnTo>
                    <a:pt x="3944112" y="3048"/>
                  </a:lnTo>
                  <a:lnTo>
                    <a:pt x="1524" y="3048"/>
                  </a:lnTo>
                  <a:close/>
                </a:path>
              </a:pathLst>
            </a:custGeom>
            <a:solidFill>
              <a:srgbClr val="000000"/>
            </a:solidFill>
            <a:ln w="12700">
              <a:solidFill>
                <a:srgbClr val="000000"/>
              </a:solidFill>
            </a:ln>
          </p:spPr>
        </p:sp>
        <p:sp>
          <p:nvSpPr>
            <p:cNvPr name="TextBox 14" id="14"/>
            <p:cNvSpPr txBox="true"/>
            <p:nvPr/>
          </p:nvSpPr>
          <p:spPr>
            <a:xfrm>
              <a:off x="0" y="-142875"/>
              <a:ext cx="3942626" cy="3624694"/>
            </a:xfrm>
            <a:prstGeom prst="rect">
              <a:avLst/>
            </a:prstGeom>
          </p:spPr>
          <p:txBody>
            <a:bodyPr anchor="t" rtlCol="false" tIns="50800" lIns="50800" bIns="50800" rIns="50800"/>
            <a:lstStyle/>
            <a:p>
              <a:pPr algn="ctr">
                <a:lnSpc>
                  <a:spcPts val="3368"/>
                </a:lnSpc>
              </a:pPr>
              <a:r>
                <a:rPr lang="en-US" sz="1871" b="true">
                  <a:solidFill>
                    <a:srgbClr val="000000"/>
                  </a:solidFill>
                  <a:latin typeface="Calibri (MS) Bold"/>
                  <a:ea typeface="Calibri (MS) Bold"/>
                  <a:cs typeface="Calibri (MS) Bold"/>
                  <a:sym typeface="Calibri (MS) Bold"/>
                </a:rPr>
                <a:t>Food &amp; Beverages</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Harvest Gold Industries</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Ready Roti India</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Britannia Industries</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Heinz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Yakult Danone</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Nestle Ltd.</a:t>
              </a:r>
            </a:p>
          </p:txBody>
        </p:sp>
      </p:grpSp>
      <p:grpSp>
        <p:nvGrpSpPr>
          <p:cNvPr name="Group 15" id="15"/>
          <p:cNvGrpSpPr/>
          <p:nvPr/>
        </p:nvGrpSpPr>
        <p:grpSpPr>
          <a:xfrm rot="0">
            <a:off x="7124729" y="6433271"/>
            <a:ext cx="3300689" cy="1070210"/>
            <a:chOff x="0" y="0"/>
            <a:chExt cx="4400918" cy="1426947"/>
          </a:xfrm>
        </p:grpSpPr>
        <p:sp>
          <p:nvSpPr>
            <p:cNvPr name="Freeform 16" id="16"/>
            <p:cNvSpPr/>
            <p:nvPr/>
          </p:nvSpPr>
          <p:spPr>
            <a:xfrm flipH="false" flipV="false" rot="0">
              <a:off x="-1524" y="-1524"/>
              <a:ext cx="4403979" cy="1430020"/>
            </a:xfrm>
            <a:custGeom>
              <a:avLst/>
              <a:gdLst/>
              <a:ahLst/>
              <a:cxnLst/>
              <a:rect r="r" b="b" t="t" l="l"/>
              <a:pathLst>
                <a:path h="1430020" w="4403979">
                  <a:moveTo>
                    <a:pt x="1524" y="0"/>
                  </a:moveTo>
                  <a:lnTo>
                    <a:pt x="4402455" y="0"/>
                  </a:lnTo>
                  <a:cubicBezTo>
                    <a:pt x="4403344" y="0"/>
                    <a:pt x="4403979" y="762"/>
                    <a:pt x="4403979" y="1524"/>
                  </a:cubicBezTo>
                  <a:lnTo>
                    <a:pt x="4403979" y="1428496"/>
                  </a:lnTo>
                  <a:cubicBezTo>
                    <a:pt x="4403979" y="1429385"/>
                    <a:pt x="4403217" y="1430020"/>
                    <a:pt x="4402455" y="1430020"/>
                  </a:cubicBezTo>
                  <a:lnTo>
                    <a:pt x="1524" y="1430020"/>
                  </a:lnTo>
                  <a:cubicBezTo>
                    <a:pt x="635" y="1430020"/>
                    <a:pt x="0" y="1429258"/>
                    <a:pt x="0" y="1428496"/>
                  </a:cubicBezTo>
                  <a:lnTo>
                    <a:pt x="0" y="1524"/>
                  </a:lnTo>
                  <a:cubicBezTo>
                    <a:pt x="0" y="635"/>
                    <a:pt x="762" y="0"/>
                    <a:pt x="1524" y="0"/>
                  </a:cubicBezTo>
                  <a:moveTo>
                    <a:pt x="1524" y="3048"/>
                  </a:moveTo>
                  <a:lnTo>
                    <a:pt x="1524" y="1524"/>
                  </a:lnTo>
                  <a:lnTo>
                    <a:pt x="3048" y="1524"/>
                  </a:lnTo>
                  <a:lnTo>
                    <a:pt x="3048" y="1428496"/>
                  </a:lnTo>
                  <a:lnTo>
                    <a:pt x="1524" y="1428496"/>
                  </a:lnTo>
                  <a:lnTo>
                    <a:pt x="1524" y="1426972"/>
                  </a:lnTo>
                  <a:lnTo>
                    <a:pt x="4402455" y="1426972"/>
                  </a:lnTo>
                  <a:lnTo>
                    <a:pt x="4402455" y="1428496"/>
                  </a:lnTo>
                  <a:lnTo>
                    <a:pt x="4400931" y="1428496"/>
                  </a:lnTo>
                  <a:lnTo>
                    <a:pt x="4400931" y="1524"/>
                  </a:lnTo>
                  <a:lnTo>
                    <a:pt x="4402455" y="1524"/>
                  </a:lnTo>
                  <a:lnTo>
                    <a:pt x="4402455" y="3048"/>
                  </a:lnTo>
                  <a:lnTo>
                    <a:pt x="1524" y="3048"/>
                  </a:lnTo>
                  <a:close/>
                </a:path>
              </a:pathLst>
            </a:custGeom>
            <a:solidFill>
              <a:srgbClr val="000000"/>
            </a:solidFill>
            <a:ln w="12700">
              <a:solidFill>
                <a:srgbClr val="000000"/>
              </a:solidFill>
            </a:ln>
          </p:spPr>
        </p:sp>
        <p:sp>
          <p:nvSpPr>
            <p:cNvPr name="TextBox 17" id="17"/>
            <p:cNvSpPr txBox="true"/>
            <p:nvPr/>
          </p:nvSpPr>
          <p:spPr>
            <a:xfrm>
              <a:off x="0" y="-95250"/>
              <a:ext cx="4400918" cy="1522197"/>
            </a:xfrm>
            <a:prstGeom prst="rect">
              <a:avLst/>
            </a:prstGeom>
          </p:spPr>
          <p:txBody>
            <a:bodyPr anchor="t" rtlCol="false" tIns="50800" lIns="50800" bIns="50800" rIns="50800"/>
            <a:lstStyle/>
            <a:p>
              <a:pPr algn="ctr">
                <a:lnSpc>
                  <a:spcPts val="2806"/>
                </a:lnSpc>
              </a:pPr>
              <a:r>
                <a:rPr lang="en-US" sz="1871" b="true">
                  <a:solidFill>
                    <a:srgbClr val="000000"/>
                  </a:solidFill>
                  <a:latin typeface="Calibri (MS) Bold"/>
                  <a:ea typeface="Calibri (MS) Bold"/>
                  <a:cs typeface="Calibri (MS) Bold"/>
                  <a:sym typeface="Calibri (MS) Bold"/>
                </a:rPr>
                <a:t>Footwear</a:t>
              </a:r>
            </a:p>
            <a:p>
              <a:pPr algn="l" marL="198001" indent="-99001" lvl="1">
                <a:lnSpc>
                  <a:spcPts val="2104"/>
                </a:lnSpc>
                <a:buFont typeface="Arial"/>
                <a:buChar char="•"/>
              </a:pPr>
              <a:r>
                <a:rPr lang="en-US" sz="1403">
                  <a:solidFill>
                    <a:srgbClr val="000000"/>
                  </a:solidFill>
                  <a:latin typeface="Calibri (MS)"/>
                  <a:ea typeface="Calibri (MS)"/>
                  <a:cs typeface="Calibri (MS)"/>
                  <a:sym typeface="Calibri (MS)"/>
                </a:rPr>
                <a:t>Relaxo Footwear Ltd.</a:t>
              </a:r>
            </a:p>
            <a:p>
              <a:pPr algn="l" marL="198001" indent="-99001" lvl="1">
                <a:lnSpc>
                  <a:spcPts val="2104"/>
                </a:lnSpc>
                <a:buFont typeface="Arial"/>
                <a:buChar char="•"/>
              </a:pPr>
              <a:r>
                <a:rPr lang="en-US" sz="1403">
                  <a:solidFill>
                    <a:srgbClr val="000000"/>
                  </a:solidFill>
                  <a:latin typeface="Calibri (MS)"/>
                  <a:ea typeface="Calibri (MS)"/>
                  <a:cs typeface="Calibri (MS)"/>
                  <a:sym typeface="Calibri (MS)"/>
                </a:rPr>
                <a:t>Diamond Footwear Ltd.</a:t>
              </a:r>
            </a:p>
          </p:txBody>
        </p:sp>
      </p:grpSp>
      <p:sp>
        <p:nvSpPr>
          <p:cNvPr name="Freeform 18" id="18"/>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2"/>
            <a:stretch>
              <a:fillRect l="0" t="0" r="0" b="0"/>
            </a:stretch>
          </a:blipFill>
        </p:spPr>
      </p:sp>
    </p:spTree>
  </p:cSld>
  <p:clrMapOvr>
    <a:masterClrMapping/>
  </p:clrMapOvr>
  <p:transition spd="fast">
    <p:fade/>
  </p:transition>
</p:sld>
</file>

<file path=ppt/slides/slide6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45630" y="841915"/>
            <a:ext cx="4042048" cy="6683378"/>
            <a:chOff x="0" y="0"/>
            <a:chExt cx="5389397" cy="8911171"/>
          </a:xfrm>
        </p:grpSpPr>
        <p:sp>
          <p:nvSpPr>
            <p:cNvPr name="Freeform 3" id="3"/>
            <p:cNvSpPr/>
            <p:nvPr/>
          </p:nvSpPr>
          <p:spPr>
            <a:xfrm flipH="false" flipV="false" rot="0">
              <a:off x="-1524" y="-1524"/>
              <a:ext cx="5392420" cy="8914257"/>
            </a:xfrm>
            <a:custGeom>
              <a:avLst/>
              <a:gdLst/>
              <a:ahLst/>
              <a:cxnLst/>
              <a:rect r="r" b="b" t="t" l="l"/>
              <a:pathLst>
                <a:path h="8914257" w="5392420">
                  <a:moveTo>
                    <a:pt x="1524" y="0"/>
                  </a:moveTo>
                  <a:lnTo>
                    <a:pt x="5390896" y="0"/>
                  </a:lnTo>
                  <a:cubicBezTo>
                    <a:pt x="5391785" y="0"/>
                    <a:pt x="5392420" y="762"/>
                    <a:pt x="5392420" y="1524"/>
                  </a:cubicBezTo>
                  <a:lnTo>
                    <a:pt x="5392420" y="8912733"/>
                  </a:lnTo>
                  <a:cubicBezTo>
                    <a:pt x="5392420" y="8913622"/>
                    <a:pt x="5391658" y="8914257"/>
                    <a:pt x="5390896" y="8914257"/>
                  </a:cubicBezTo>
                  <a:lnTo>
                    <a:pt x="1524" y="8914257"/>
                  </a:lnTo>
                  <a:cubicBezTo>
                    <a:pt x="635" y="8914257"/>
                    <a:pt x="0" y="8913495"/>
                    <a:pt x="0" y="8912733"/>
                  </a:cubicBezTo>
                  <a:lnTo>
                    <a:pt x="0" y="1524"/>
                  </a:lnTo>
                  <a:cubicBezTo>
                    <a:pt x="0" y="635"/>
                    <a:pt x="762" y="0"/>
                    <a:pt x="1524" y="0"/>
                  </a:cubicBezTo>
                  <a:moveTo>
                    <a:pt x="1524" y="3048"/>
                  </a:moveTo>
                  <a:lnTo>
                    <a:pt x="1524" y="1524"/>
                  </a:lnTo>
                  <a:lnTo>
                    <a:pt x="3048" y="1524"/>
                  </a:lnTo>
                  <a:lnTo>
                    <a:pt x="3048" y="8912733"/>
                  </a:lnTo>
                  <a:lnTo>
                    <a:pt x="1524" y="8912733"/>
                  </a:lnTo>
                  <a:lnTo>
                    <a:pt x="1524" y="8911209"/>
                  </a:lnTo>
                  <a:lnTo>
                    <a:pt x="5390896" y="8911209"/>
                  </a:lnTo>
                  <a:lnTo>
                    <a:pt x="5390896" y="8912733"/>
                  </a:lnTo>
                  <a:lnTo>
                    <a:pt x="5389372" y="8912733"/>
                  </a:lnTo>
                  <a:lnTo>
                    <a:pt x="5389372" y="1524"/>
                  </a:lnTo>
                  <a:lnTo>
                    <a:pt x="5390896" y="1524"/>
                  </a:lnTo>
                  <a:lnTo>
                    <a:pt x="5390896" y="3048"/>
                  </a:lnTo>
                  <a:lnTo>
                    <a:pt x="1524" y="3048"/>
                  </a:lnTo>
                  <a:close/>
                </a:path>
              </a:pathLst>
            </a:custGeom>
            <a:solidFill>
              <a:srgbClr val="000000"/>
            </a:solidFill>
            <a:ln w="12700">
              <a:solidFill>
                <a:srgbClr val="000000"/>
              </a:solidFill>
            </a:ln>
          </p:spPr>
        </p:sp>
        <p:sp>
          <p:nvSpPr>
            <p:cNvPr name="TextBox 4" id="4"/>
            <p:cNvSpPr txBox="true"/>
            <p:nvPr/>
          </p:nvSpPr>
          <p:spPr>
            <a:xfrm>
              <a:off x="0" y="-76200"/>
              <a:ext cx="5389397" cy="8987371"/>
            </a:xfrm>
            <a:prstGeom prst="rect">
              <a:avLst/>
            </a:prstGeom>
          </p:spPr>
          <p:txBody>
            <a:bodyPr anchor="t" rtlCol="false" tIns="50800" lIns="50800" bIns="50800" rIns="50800"/>
            <a:lstStyle/>
            <a:p>
              <a:pPr algn="ctr">
                <a:lnSpc>
                  <a:spcPts val="2627"/>
                </a:lnSpc>
              </a:pPr>
              <a:r>
                <a:rPr lang="en-US" sz="1871" b="true">
                  <a:solidFill>
                    <a:srgbClr val="000000"/>
                  </a:solidFill>
                  <a:latin typeface="Calibri (MS) Bold"/>
                  <a:ea typeface="Calibri (MS) Bold"/>
                  <a:cs typeface="Calibri (MS) Bold"/>
                  <a:sym typeface="Calibri (MS) Bold"/>
                </a:rPr>
                <a:t>Sugar &amp; Distillery</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Tikaula Sugar Mills Ltd.</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(Gola)</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(Palia)</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(Kinouni)</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(Saharanpur)</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(Lakhimpur)</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(Thanabhawan)</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(Budhna)</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(Pilibhit)</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Hindustan Sugar Ltd. (Utraula)</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Bajaj Ecotech Ltd. (Kinouni)</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Khaitan India Ltd. </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Triveni Engineering &amp; Industries</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DSCL Sugar Ltd.</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Oudh Sugar Ltd.</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Simbhauli Sugar Mill</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Harinagar Sugar Mills</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Titavi Sugar</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Eastern Sugar Mills Ltd., Nepal</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Sweet Crystalphilippnes</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Mawana Sugar Mill Ltd.</a:t>
              </a:r>
            </a:p>
            <a:p>
              <a:pPr algn="l" marL="198001" indent="-99001" lvl="1">
                <a:lnSpc>
                  <a:spcPts val="1970"/>
                </a:lnSpc>
                <a:buFont typeface="Arial"/>
                <a:buChar char="•"/>
              </a:pPr>
              <a:r>
                <a:rPr lang="en-US" sz="1403">
                  <a:solidFill>
                    <a:srgbClr val="000000"/>
                  </a:solidFill>
                  <a:latin typeface="Calibri (MS)"/>
                  <a:ea typeface="Calibri (MS)"/>
                  <a:cs typeface="Calibri (MS)"/>
                  <a:sym typeface="Calibri (MS)"/>
                </a:rPr>
                <a:t>Dhampur Sugar Mill</a:t>
              </a:r>
            </a:p>
          </p:txBody>
        </p:sp>
      </p:grpSp>
      <p:sp>
        <p:nvSpPr>
          <p:cNvPr name="TextBox 5" id="5"/>
          <p:cNvSpPr txBox="true"/>
          <p:nvPr/>
        </p:nvSpPr>
        <p:spPr>
          <a:xfrm rot="0">
            <a:off x="626107" y="-98727"/>
            <a:ext cx="9441180" cy="716699"/>
          </a:xfrm>
          <a:prstGeom prst="rect">
            <a:avLst/>
          </a:prstGeom>
        </p:spPr>
        <p:txBody>
          <a:bodyPr anchor="t" rtlCol="false" tIns="0" lIns="0" bIns="0" rIns="0">
            <a:spAutoFit/>
          </a:bodyPr>
          <a:lstStyle/>
          <a:p>
            <a:pPr algn="l">
              <a:lnSpc>
                <a:spcPts val="5613"/>
              </a:lnSpc>
            </a:pPr>
            <a:r>
              <a:rPr lang="en-US" sz="4677" b="true">
                <a:solidFill>
                  <a:srgbClr val="000000"/>
                </a:solidFill>
                <a:latin typeface="Calibri (MS) Bold"/>
                <a:ea typeface="Calibri (MS) Bold"/>
                <a:cs typeface="Calibri (MS) Bold"/>
                <a:sym typeface="Calibri (MS) Bold"/>
              </a:rPr>
              <a:t>REPUTED CLIENTS</a:t>
            </a:r>
          </a:p>
        </p:txBody>
      </p:sp>
      <p:grpSp>
        <p:nvGrpSpPr>
          <p:cNvPr name="Group 6" id="6"/>
          <p:cNvGrpSpPr/>
          <p:nvPr/>
        </p:nvGrpSpPr>
        <p:grpSpPr>
          <a:xfrm rot="0">
            <a:off x="4757233" y="841915"/>
            <a:ext cx="4294680" cy="5045916"/>
            <a:chOff x="0" y="0"/>
            <a:chExt cx="5726240" cy="6727888"/>
          </a:xfrm>
        </p:grpSpPr>
        <p:sp>
          <p:nvSpPr>
            <p:cNvPr name="Freeform 7" id="7"/>
            <p:cNvSpPr/>
            <p:nvPr/>
          </p:nvSpPr>
          <p:spPr>
            <a:xfrm flipH="false" flipV="false" rot="0">
              <a:off x="-1524" y="-1524"/>
              <a:ext cx="5729224" cy="6731000"/>
            </a:xfrm>
            <a:custGeom>
              <a:avLst/>
              <a:gdLst/>
              <a:ahLst/>
              <a:cxnLst/>
              <a:rect r="r" b="b" t="t" l="l"/>
              <a:pathLst>
                <a:path h="6731000" w="5729224">
                  <a:moveTo>
                    <a:pt x="1524" y="0"/>
                  </a:moveTo>
                  <a:lnTo>
                    <a:pt x="5727700" y="0"/>
                  </a:lnTo>
                  <a:cubicBezTo>
                    <a:pt x="5728589" y="0"/>
                    <a:pt x="5729224" y="762"/>
                    <a:pt x="5729224" y="1524"/>
                  </a:cubicBezTo>
                  <a:lnTo>
                    <a:pt x="5729224" y="6729476"/>
                  </a:lnTo>
                  <a:cubicBezTo>
                    <a:pt x="5729224" y="6730365"/>
                    <a:pt x="5728462" y="6731000"/>
                    <a:pt x="5727700" y="6731000"/>
                  </a:cubicBezTo>
                  <a:lnTo>
                    <a:pt x="1524" y="6731000"/>
                  </a:lnTo>
                  <a:cubicBezTo>
                    <a:pt x="635" y="6731000"/>
                    <a:pt x="0" y="6730238"/>
                    <a:pt x="0" y="6729476"/>
                  </a:cubicBezTo>
                  <a:lnTo>
                    <a:pt x="0" y="1524"/>
                  </a:lnTo>
                  <a:cubicBezTo>
                    <a:pt x="0" y="635"/>
                    <a:pt x="762" y="0"/>
                    <a:pt x="1524" y="0"/>
                  </a:cubicBezTo>
                  <a:moveTo>
                    <a:pt x="1524" y="3048"/>
                  </a:moveTo>
                  <a:lnTo>
                    <a:pt x="1524" y="1524"/>
                  </a:lnTo>
                  <a:lnTo>
                    <a:pt x="3048" y="1524"/>
                  </a:lnTo>
                  <a:lnTo>
                    <a:pt x="3048" y="6729476"/>
                  </a:lnTo>
                  <a:lnTo>
                    <a:pt x="1524" y="6729476"/>
                  </a:lnTo>
                  <a:lnTo>
                    <a:pt x="1524" y="6727952"/>
                  </a:lnTo>
                  <a:lnTo>
                    <a:pt x="5727700" y="6727952"/>
                  </a:lnTo>
                  <a:lnTo>
                    <a:pt x="5727700" y="6729476"/>
                  </a:lnTo>
                  <a:lnTo>
                    <a:pt x="5726176" y="6729476"/>
                  </a:lnTo>
                  <a:lnTo>
                    <a:pt x="5726176" y="1524"/>
                  </a:lnTo>
                  <a:lnTo>
                    <a:pt x="5727700" y="1524"/>
                  </a:lnTo>
                  <a:lnTo>
                    <a:pt x="5727700" y="3048"/>
                  </a:lnTo>
                  <a:lnTo>
                    <a:pt x="1524" y="3048"/>
                  </a:lnTo>
                  <a:close/>
                </a:path>
              </a:pathLst>
            </a:custGeom>
            <a:solidFill>
              <a:srgbClr val="000000"/>
            </a:solidFill>
            <a:ln w="12700">
              <a:solidFill>
                <a:srgbClr val="000000"/>
              </a:solidFill>
            </a:ln>
          </p:spPr>
        </p:sp>
        <p:sp>
          <p:nvSpPr>
            <p:cNvPr name="TextBox 8" id="8"/>
            <p:cNvSpPr txBox="true"/>
            <p:nvPr/>
          </p:nvSpPr>
          <p:spPr>
            <a:xfrm>
              <a:off x="0" y="-142875"/>
              <a:ext cx="5726240" cy="6870763"/>
            </a:xfrm>
            <a:prstGeom prst="rect">
              <a:avLst/>
            </a:prstGeom>
          </p:spPr>
          <p:txBody>
            <a:bodyPr anchor="t" rtlCol="false" tIns="50800" lIns="50800" bIns="50800" rIns="50800"/>
            <a:lstStyle/>
            <a:p>
              <a:pPr algn="ctr">
                <a:lnSpc>
                  <a:spcPts val="3368"/>
                </a:lnSpc>
              </a:pPr>
              <a:r>
                <a:rPr lang="en-US" sz="1871" b="true">
                  <a:solidFill>
                    <a:srgbClr val="000000"/>
                  </a:solidFill>
                  <a:latin typeface="Calibri (MS) Bold"/>
                  <a:ea typeface="Calibri (MS) Bold"/>
                  <a:cs typeface="Calibri (MS) Bold"/>
                  <a:sym typeface="Calibri (MS) Bold"/>
                </a:rPr>
                <a:t>College &amp; Hospitals</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AKG Engineering College</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Krishna Engg. Institute of Technology </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Krishna Dental College</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Krishna Engineering College</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JP Hospital</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Chadha Charitable Trust Naturopathy Hospital</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Garg Heart &amp; Multispecialty Hospital</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G.S. Medical College Hospital</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ESIC Hospital, Varanasi</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Shreya Medicare </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Ram Saran Indo-German</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Mohan Swaroop Hospital</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Manyavar Kashiram Hospital</a:t>
              </a:r>
            </a:p>
          </p:txBody>
        </p:sp>
      </p:grpSp>
      <p:grpSp>
        <p:nvGrpSpPr>
          <p:cNvPr name="Group 9" id="9"/>
          <p:cNvGrpSpPr/>
          <p:nvPr/>
        </p:nvGrpSpPr>
        <p:grpSpPr>
          <a:xfrm rot="0">
            <a:off x="4794304" y="6066063"/>
            <a:ext cx="4257608" cy="1459230"/>
            <a:chOff x="0" y="0"/>
            <a:chExt cx="5676811" cy="1945640"/>
          </a:xfrm>
        </p:grpSpPr>
        <p:sp>
          <p:nvSpPr>
            <p:cNvPr name="Freeform 10" id="10"/>
            <p:cNvSpPr/>
            <p:nvPr/>
          </p:nvSpPr>
          <p:spPr>
            <a:xfrm flipH="false" flipV="false" rot="0">
              <a:off x="-1524" y="-1524"/>
              <a:ext cx="5679821" cy="1948688"/>
            </a:xfrm>
            <a:custGeom>
              <a:avLst/>
              <a:gdLst/>
              <a:ahLst/>
              <a:cxnLst/>
              <a:rect r="r" b="b" t="t" l="l"/>
              <a:pathLst>
                <a:path h="1948688" w="5679821">
                  <a:moveTo>
                    <a:pt x="1524" y="0"/>
                  </a:moveTo>
                  <a:lnTo>
                    <a:pt x="5678297" y="0"/>
                  </a:lnTo>
                  <a:cubicBezTo>
                    <a:pt x="5679186" y="0"/>
                    <a:pt x="5679821" y="762"/>
                    <a:pt x="5679821" y="1524"/>
                  </a:cubicBezTo>
                  <a:lnTo>
                    <a:pt x="5679821" y="1947164"/>
                  </a:lnTo>
                  <a:cubicBezTo>
                    <a:pt x="5679821" y="1948053"/>
                    <a:pt x="5679059" y="1948688"/>
                    <a:pt x="5678297" y="1948688"/>
                  </a:cubicBezTo>
                  <a:lnTo>
                    <a:pt x="1524" y="1948688"/>
                  </a:lnTo>
                  <a:cubicBezTo>
                    <a:pt x="635" y="1948688"/>
                    <a:pt x="0" y="1947926"/>
                    <a:pt x="0" y="1947164"/>
                  </a:cubicBezTo>
                  <a:lnTo>
                    <a:pt x="0" y="1524"/>
                  </a:lnTo>
                  <a:cubicBezTo>
                    <a:pt x="0" y="635"/>
                    <a:pt x="762" y="0"/>
                    <a:pt x="1524" y="0"/>
                  </a:cubicBezTo>
                  <a:moveTo>
                    <a:pt x="1524" y="3048"/>
                  </a:moveTo>
                  <a:lnTo>
                    <a:pt x="1524" y="1524"/>
                  </a:lnTo>
                  <a:lnTo>
                    <a:pt x="3048" y="1524"/>
                  </a:lnTo>
                  <a:lnTo>
                    <a:pt x="3048" y="1947164"/>
                  </a:lnTo>
                  <a:lnTo>
                    <a:pt x="1524" y="1947164"/>
                  </a:lnTo>
                  <a:lnTo>
                    <a:pt x="1524" y="1945640"/>
                  </a:lnTo>
                  <a:lnTo>
                    <a:pt x="5678297" y="1945640"/>
                  </a:lnTo>
                  <a:lnTo>
                    <a:pt x="5678297" y="1947164"/>
                  </a:lnTo>
                  <a:lnTo>
                    <a:pt x="5676773" y="1947164"/>
                  </a:lnTo>
                  <a:lnTo>
                    <a:pt x="5676773" y="1524"/>
                  </a:lnTo>
                  <a:lnTo>
                    <a:pt x="5678297" y="1524"/>
                  </a:lnTo>
                  <a:lnTo>
                    <a:pt x="5678297" y="3048"/>
                  </a:lnTo>
                  <a:lnTo>
                    <a:pt x="1524" y="3048"/>
                  </a:lnTo>
                  <a:close/>
                </a:path>
              </a:pathLst>
            </a:custGeom>
            <a:solidFill>
              <a:srgbClr val="000000"/>
            </a:solidFill>
            <a:ln w="12700">
              <a:solidFill>
                <a:srgbClr val="000000"/>
              </a:solidFill>
            </a:ln>
          </p:spPr>
        </p:sp>
        <p:sp>
          <p:nvSpPr>
            <p:cNvPr name="TextBox 11" id="11"/>
            <p:cNvSpPr txBox="true"/>
            <p:nvPr/>
          </p:nvSpPr>
          <p:spPr>
            <a:xfrm>
              <a:off x="0" y="-95250"/>
              <a:ext cx="5676811" cy="2040890"/>
            </a:xfrm>
            <a:prstGeom prst="rect">
              <a:avLst/>
            </a:prstGeom>
          </p:spPr>
          <p:txBody>
            <a:bodyPr anchor="t" rtlCol="false" tIns="50800" lIns="50800" bIns="50800" rIns="50800"/>
            <a:lstStyle/>
            <a:p>
              <a:pPr algn="ctr">
                <a:lnSpc>
                  <a:spcPts val="2806"/>
                </a:lnSpc>
              </a:pPr>
              <a:r>
                <a:rPr lang="en-US" sz="1871" b="true">
                  <a:solidFill>
                    <a:srgbClr val="000000"/>
                  </a:solidFill>
                  <a:latin typeface="Calibri (MS) Bold"/>
                  <a:ea typeface="Calibri (MS) Bold"/>
                  <a:cs typeface="Calibri (MS) Bold"/>
                  <a:sym typeface="Calibri (MS) Bold"/>
                </a:rPr>
                <a:t>IT &amp; Software</a:t>
              </a:r>
            </a:p>
            <a:p>
              <a:pPr algn="l" marL="198001" indent="-99001" lvl="1">
                <a:lnSpc>
                  <a:spcPts val="2104"/>
                </a:lnSpc>
                <a:buFont typeface="Arial"/>
                <a:buChar char="•"/>
              </a:pPr>
              <a:r>
                <a:rPr lang="en-US" sz="1403">
                  <a:solidFill>
                    <a:srgbClr val="000000"/>
                  </a:solidFill>
                  <a:latin typeface="Calibri (MS)"/>
                  <a:ea typeface="Calibri (MS)"/>
                  <a:cs typeface="Calibri (MS)"/>
                  <a:sym typeface="Calibri (MS)"/>
                </a:rPr>
                <a:t>Industrial IT Solution</a:t>
              </a:r>
            </a:p>
            <a:p>
              <a:pPr algn="l" marL="198001" indent="-99001" lvl="1">
                <a:lnSpc>
                  <a:spcPts val="2104"/>
                </a:lnSpc>
                <a:buFont typeface="Arial"/>
                <a:buChar char="•"/>
              </a:pPr>
              <a:r>
                <a:rPr lang="en-US" sz="1403">
                  <a:solidFill>
                    <a:srgbClr val="000000"/>
                  </a:solidFill>
                  <a:latin typeface="Calibri (MS)"/>
                  <a:ea typeface="Calibri (MS)"/>
                  <a:cs typeface="Calibri (MS)"/>
                  <a:sym typeface="Calibri (MS)"/>
                </a:rPr>
                <a:t>Fact Software</a:t>
              </a:r>
            </a:p>
            <a:p>
              <a:pPr algn="l" marL="198001" indent="-99001" lvl="1">
                <a:lnSpc>
                  <a:spcPts val="2104"/>
                </a:lnSpc>
                <a:buFont typeface="Arial"/>
                <a:buChar char="•"/>
              </a:pPr>
              <a:r>
                <a:rPr lang="en-US" sz="1403">
                  <a:solidFill>
                    <a:srgbClr val="000000"/>
                  </a:solidFill>
                  <a:latin typeface="Calibri (MS)"/>
                  <a:ea typeface="Calibri (MS)"/>
                  <a:cs typeface="Calibri (MS)"/>
                  <a:sym typeface="Calibri (MS)"/>
                </a:rPr>
                <a:t>Hughes Software</a:t>
              </a:r>
            </a:p>
          </p:txBody>
        </p:sp>
      </p:grpSp>
      <p:sp>
        <p:nvSpPr>
          <p:cNvPr name="Freeform 12" id="12"/>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2"/>
            <a:stretch>
              <a:fillRect l="0" t="0" r="0" b="0"/>
            </a:stretch>
          </a:blipFill>
        </p:spPr>
      </p:sp>
    </p:spTree>
  </p:cSld>
  <p:clrMapOvr>
    <a:masterClrMapping/>
  </p:clrMapOvr>
  <p:transition spd="fast">
    <p:fade/>
  </p:transition>
</p:sld>
</file>

<file path=ppt/slides/slide6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626107" y="-98727"/>
            <a:ext cx="9441180" cy="716699"/>
          </a:xfrm>
          <a:prstGeom prst="rect">
            <a:avLst/>
          </a:prstGeom>
        </p:spPr>
        <p:txBody>
          <a:bodyPr anchor="t" rtlCol="false" tIns="0" lIns="0" bIns="0" rIns="0">
            <a:spAutoFit/>
          </a:bodyPr>
          <a:lstStyle/>
          <a:p>
            <a:pPr algn="l">
              <a:lnSpc>
                <a:spcPts val="5613"/>
              </a:lnSpc>
            </a:pPr>
            <a:r>
              <a:rPr lang="en-US" sz="4677" b="true">
                <a:solidFill>
                  <a:srgbClr val="000000"/>
                </a:solidFill>
                <a:latin typeface="Calibri (MS) Bold"/>
                <a:ea typeface="Calibri (MS) Bold"/>
                <a:cs typeface="Calibri (MS) Bold"/>
                <a:sym typeface="Calibri (MS) Bold"/>
              </a:rPr>
              <a:t>REPUTED CLIENTS</a:t>
            </a:r>
          </a:p>
        </p:txBody>
      </p:sp>
      <p:grpSp>
        <p:nvGrpSpPr>
          <p:cNvPr name="Group 3" id="3"/>
          <p:cNvGrpSpPr/>
          <p:nvPr/>
        </p:nvGrpSpPr>
        <p:grpSpPr>
          <a:xfrm rot="0">
            <a:off x="534667" y="963901"/>
            <a:ext cx="3681974" cy="6231493"/>
            <a:chOff x="0" y="0"/>
            <a:chExt cx="4909299" cy="8308658"/>
          </a:xfrm>
        </p:grpSpPr>
        <p:sp>
          <p:nvSpPr>
            <p:cNvPr name="Freeform 4" id="4"/>
            <p:cNvSpPr/>
            <p:nvPr/>
          </p:nvSpPr>
          <p:spPr>
            <a:xfrm flipH="false" flipV="false" rot="0">
              <a:off x="-1524" y="-1524"/>
              <a:ext cx="4912360" cy="8311642"/>
            </a:xfrm>
            <a:custGeom>
              <a:avLst/>
              <a:gdLst/>
              <a:ahLst/>
              <a:cxnLst/>
              <a:rect r="r" b="b" t="t" l="l"/>
              <a:pathLst>
                <a:path h="8311642" w="4912360">
                  <a:moveTo>
                    <a:pt x="1524" y="0"/>
                  </a:moveTo>
                  <a:lnTo>
                    <a:pt x="4910836" y="0"/>
                  </a:lnTo>
                  <a:cubicBezTo>
                    <a:pt x="4911725" y="0"/>
                    <a:pt x="4912360" y="762"/>
                    <a:pt x="4912360" y="1524"/>
                  </a:cubicBezTo>
                  <a:lnTo>
                    <a:pt x="4912360" y="8310118"/>
                  </a:lnTo>
                  <a:cubicBezTo>
                    <a:pt x="4912360" y="8311007"/>
                    <a:pt x="4911598" y="8311642"/>
                    <a:pt x="4910836" y="8311642"/>
                  </a:cubicBezTo>
                  <a:lnTo>
                    <a:pt x="1524" y="8311642"/>
                  </a:lnTo>
                  <a:cubicBezTo>
                    <a:pt x="635" y="8311642"/>
                    <a:pt x="0" y="8310880"/>
                    <a:pt x="0" y="8310118"/>
                  </a:cubicBezTo>
                  <a:lnTo>
                    <a:pt x="0" y="1524"/>
                  </a:lnTo>
                  <a:cubicBezTo>
                    <a:pt x="0" y="635"/>
                    <a:pt x="762" y="0"/>
                    <a:pt x="1524" y="0"/>
                  </a:cubicBezTo>
                  <a:moveTo>
                    <a:pt x="1524" y="3048"/>
                  </a:moveTo>
                  <a:lnTo>
                    <a:pt x="1524" y="1524"/>
                  </a:lnTo>
                  <a:lnTo>
                    <a:pt x="3048" y="1524"/>
                  </a:lnTo>
                  <a:lnTo>
                    <a:pt x="3048" y="8310118"/>
                  </a:lnTo>
                  <a:lnTo>
                    <a:pt x="1524" y="8310118"/>
                  </a:lnTo>
                  <a:lnTo>
                    <a:pt x="1524" y="8308594"/>
                  </a:lnTo>
                  <a:lnTo>
                    <a:pt x="4910836" y="8308594"/>
                  </a:lnTo>
                  <a:lnTo>
                    <a:pt x="4910836" y="8310118"/>
                  </a:lnTo>
                  <a:lnTo>
                    <a:pt x="4909312" y="8310118"/>
                  </a:lnTo>
                  <a:lnTo>
                    <a:pt x="4909312" y="1524"/>
                  </a:lnTo>
                  <a:lnTo>
                    <a:pt x="4910836" y="1524"/>
                  </a:lnTo>
                  <a:lnTo>
                    <a:pt x="4910836" y="3048"/>
                  </a:lnTo>
                  <a:lnTo>
                    <a:pt x="1524" y="3048"/>
                  </a:lnTo>
                  <a:close/>
                </a:path>
              </a:pathLst>
            </a:custGeom>
            <a:solidFill>
              <a:srgbClr val="000000"/>
            </a:solidFill>
            <a:ln w="12700">
              <a:solidFill>
                <a:srgbClr val="000000"/>
              </a:solidFill>
            </a:ln>
          </p:spPr>
        </p:sp>
        <p:sp>
          <p:nvSpPr>
            <p:cNvPr name="TextBox 5" id="5"/>
            <p:cNvSpPr txBox="true"/>
            <p:nvPr/>
          </p:nvSpPr>
          <p:spPr>
            <a:xfrm>
              <a:off x="0" y="-161925"/>
              <a:ext cx="4909299" cy="8470583"/>
            </a:xfrm>
            <a:prstGeom prst="rect">
              <a:avLst/>
            </a:prstGeom>
          </p:spPr>
          <p:txBody>
            <a:bodyPr anchor="t" rtlCol="false" tIns="50800" lIns="50800" bIns="50800" rIns="50800"/>
            <a:lstStyle/>
            <a:p>
              <a:pPr algn="ctr">
                <a:lnSpc>
                  <a:spcPts val="3592"/>
                </a:lnSpc>
              </a:pPr>
              <a:r>
                <a:rPr lang="en-US" sz="1871" b="true">
                  <a:solidFill>
                    <a:srgbClr val="000000"/>
                  </a:solidFill>
                  <a:latin typeface="Calibri (MS) Bold"/>
                  <a:ea typeface="Calibri (MS) Bold"/>
                  <a:cs typeface="Calibri (MS) Bold"/>
                  <a:sym typeface="Calibri (MS) Bold"/>
                </a:rPr>
                <a:t>Infrastructure</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Purvanchal Construction Pvt.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Gaursons India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Ajnara India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Wave Infratrade </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Samridhi Reality Homes</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Ats Infrastructure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Avarthnah Infrastructure Pvt.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Exotica Housing Pvt.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K World Group</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Mahagun India Pvt.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Prateek Group</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Sare Homes Project Services Pvt.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Sds Infratech Pvt.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Stellar Group</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Vasu Infrastructure Pvt. Ltd.</a:t>
              </a:r>
            </a:p>
          </p:txBody>
        </p:sp>
      </p:grpSp>
      <p:grpSp>
        <p:nvGrpSpPr>
          <p:cNvPr name="Group 6" id="6"/>
          <p:cNvGrpSpPr/>
          <p:nvPr/>
        </p:nvGrpSpPr>
        <p:grpSpPr>
          <a:xfrm rot="0">
            <a:off x="7526931" y="4708903"/>
            <a:ext cx="2940682" cy="2486482"/>
            <a:chOff x="0" y="0"/>
            <a:chExt cx="3920909" cy="3315310"/>
          </a:xfrm>
        </p:grpSpPr>
        <p:sp>
          <p:nvSpPr>
            <p:cNvPr name="Freeform 7" id="7"/>
            <p:cNvSpPr/>
            <p:nvPr/>
          </p:nvSpPr>
          <p:spPr>
            <a:xfrm flipH="false" flipV="false" rot="0">
              <a:off x="-1524" y="-1524"/>
              <a:ext cx="3923919" cy="3318383"/>
            </a:xfrm>
            <a:custGeom>
              <a:avLst/>
              <a:gdLst/>
              <a:ahLst/>
              <a:cxnLst/>
              <a:rect r="r" b="b" t="t" l="l"/>
              <a:pathLst>
                <a:path h="3318383" w="3923919">
                  <a:moveTo>
                    <a:pt x="1524" y="0"/>
                  </a:moveTo>
                  <a:lnTo>
                    <a:pt x="3922395" y="0"/>
                  </a:lnTo>
                  <a:cubicBezTo>
                    <a:pt x="3923284" y="0"/>
                    <a:pt x="3923919" y="762"/>
                    <a:pt x="3923919" y="1524"/>
                  </a:cubicBezTo>
                  <a:lnTo>
                    <a:pt x="3923919" y="3316859"/>
                  </a:lnTo>
                  <a:cubicBezTo>
                    <a:pt x="3923919" y="3317748"/>
                    <a:pt x="3923157" y="3318383"/>
                    <a:pt x="3922395" y="3318383"/>
                  </a:cubicBezTo>
                  <a:lnTo>
                    <a:pt x="1524" y="3318383"/>
                  </a:lnTo>
                  <a:cubicBezTo>
                    <a:pt x="635" y="3318383"/>
                    <a:pt x="0" y="3317621"/>
                    <a:pt x="0" y="3316859"/>
                  </a:cubicBezTo>
                  <a:lnTo>
                    <a:pt x="0" y="1524"/>
                  </a:lnTo>
                  <a:cubicBezTo>
                    <a:pt x="0" y="635"/>
                    <a:pt x="762" y="0"/>
                    <a:pt x="1524" y="0"/>
                  </a:cubicBezTo>
                  <a:moveTo>
                    <a:pt x="1524" y="3048"/>
                  </a:moveTo>
                  <a:lnTo>
                    <a:pt x="1524" y="1524"/>
                  </a:lnTo>
                  <a:lnTo>
                    <a:pt x="3048" y="1524"/>
                  </a:lnTo>
                  <a:lnTo>
                    <a:pt x="3048" y="3316859"/>
                  </a:lnTo>
                  <a:lnTo>
                    <a:pt x="1524" y="3316859"/>
                  </a:lnTo>
                  <a:lnTo>
                    <a:pt x="1524" y="3315335"/>
                  </a:lnTo>
                  <a:lnTo>
                    <a:pt x="3922395" y="3315335"/>
                  </a:lnTo>
                  <a:lnTo>
                    <a:pt x="3922395" y="3316859"/>
                  </a:lnTo>
                  <a:lnTo>
                    <a:pt x="3920871" y="3316859"/>
                  </a:lnTo>
                  <a:lnTo>
                    <a:pt x="3920871" y="1524"/>
                  </a:lnTo>
                  <a:lnTo>
                    <a:pt x="3922395" y="1524"/>
                  </a:lnTo>
                  <a:lnTo>
                    <a:pt x="3922395" y="3048"/>
                  </a:lnTo>
                  <a:lnTo>
                    <a:pt x="1524" y="3048"/>
                  </a:lnTo>
                  <a:close/>
                </a:path>
              </a:pathLst>
            </a:custGeom>
            <a:solidFill>
              <a:srgbClr val="000000"/>
            </a:solidFill>
            <a:ln w="12700">
              <a:solidFill>
                <a:srgbClr val="000000"/>
              </a:solidFill>
            </a:ln>
          </p:spPr>
        </p:sp>
        <p:sp>
          <p:nvSpPr>
            <p:cNvPr name="TextBox 8" id="8"/>
            <p:cNvSpPr txBox="true"/>
            <p:nvPr/>
          </p:nvSpPr>
          <p:spPr>
            <a:xfrm>
              <a:off x="0" y="-76200"/>
              <a:ext cx="3920909" cy="3391510"/>
            </a:xfrm>
            <a:prstGeom prst="rect">
              <a:avLst/>
            </a:prstGeom>
          </p:spPr>
          <p:txBody>
            <a:bodyPr anchor="t" rtlCol="false" tIns="50800" lIns="50800" bIns="50800" rIns="50800"/>
            <a:lstStyle/>
            <a:p>
              <a:pPr algn="ctr">
                <a:lnSpc>
                  <a:spcPts val="2694"/>
                </a:lnSpc>
              </a:pPr>
              <a:r>
                <a:rPr lang="en-US" sz="1871" b="true">
                  <a:solidFill>
                    <a:srgbClr val="000000"/>
                  </a:solidFill>
                  <a:latin typeface="Calibri (MS) Bold"/>
                  <a:ea typeface="Calibri (MS) Bold"/>
                  <a:cs typeface="Calibri (MS) Bold"/>
                  <a:sym typeface="Calibri (MS) Bold"/>
                </a:rPr>
                <a:t>EPC/PSUs</a:t>
              </a:r>
            </a:p>
            <a:p>
              <a:pPr algn="l" marL="198001" indent="-99001" lvl="1">
                <a:lnSpc>
                  <a:spcPts val="2020"/>
                </a:lnSpc>
                <a:buFont typeface="Arial"/>
                <a:buChar char="•"/>
              </a:pPr>
              <a:r>
                <a:rPr lang="en-US" sz="1403">
                  <a:solidFill>
                    <a:srgbClr val="000000"/>
                  </a:solidFill>
                  <a:latin typeface="Calibri (MS)"/>
                  <a:ea typeface="Calibri (MS)"/>
                  <a:cs typeface="Calibri (MS)"/>
                  <a:sym typeface="Calibri (MS)"/>
                </a:rPr>
                <a:t>EIL</a:t>
              </a:r>
            </a:p>
            <a:p>
              <a:pPr algn="l" marL="198001" indent="-99001" lvl="1">
                <a:lnSpc>
                  <a:spcPts val="2020"/>
                </a:lnSpc>
                <a:buFont typeface="Arial"/>
                <a:buChar char="•"/>
              </a:pPr>
              <a:r>
                <a:rPr lang="en-US" sz="1403">
                  <a:solidFill>
                    <a:srgbClr val="000000"/>
                  </a:solidFill>
                  <a:latin typeface="Calibri (MS)"/>
                  <a:ea typeface="Calibri (MS)"/>
                  <a:cs typeface="Calibri (MS)"/>
                  <a:sym typeface="Calibri (MS)"/>
                </a:rPr>
                <a:t>PGCIL</a:t>
              </a:r>
            </a:p>
            <a:p>
              <a:pPr algn="l" marL="198001" indent="-99001" lvl="1">
                <a:lnSpc>
                  <a:spcPts val="2020"/>
                </a:lnSpc>
                <a:buFont typeface="Arial"/>
                <a:buChar char="•"/>
              </a:pPr>
              <a:r>
                <a:rPr lang="en-US" sz="1403">
                  <a:solidFill>
                    <a:srgbClr val="000000"/>
                  </a:solidFill>
                  <a:latin typeface="Calibri (MS)"/>
                  <a:ea typeface="Calibri (MS)"/>
                  <a:cs typeface="Calibri (MS)"/>
                  <a:sym typeface="Calibri (MS)"/>
                </a:rPr>
                <a:t>MECON</a:t>
              </a:r>
            </a:p>
            <a:p>
              <a:pPr algn="l" marL="198001" indent="-99001" lvl="1">
                <a:lnSpc>
                  <a:spcPts val="2020"/>
                </a:lnSpc>
                <a:buFont typeface="Arial"/>
                <a:buChar char="•"/>
              </a:pPr>
              <a:r>
                <a:rPr lang="en-US" sz="1403">
                  <a:solidFill>
                    <a:srgbClr val="000000"/>
                  </a:solidFill>
                  <a:latin typeface="Calibri (MS)"/>
                  <a:ea typeface="Calibri (MS)"/>
                  <a:cs typeface="Calibri (MS)"/>
                  <a:sym typeface="Calibri (MS)"/>
                </a:rPr>
                <a:t>NTPC</a:t>
              </a:r>
            </a:p>
            <a:p>
              <a:pPr algn="l" marL="198001" indent="-99001" lvl="1">
                <a:lnSpc>
                  <a:spcPts val="2020"/>
                </a:lnSpc>
                <a:buFont typeface="Arial"/>
                <a:buChar char="•"/>
              </a:pPr>
              <a:r>
                <a:rPr lang="en-US" sz="1403">
                  <a:solidFill>
                    <a:srgbClr val="000000"/>
                  </a:solidFill>
                  <a:latin typeface="Calibri (MS)"/>
                  <a:ea typeface="Calibri (MS)"/>
                  <a:cs typeface="Calibri (MS)"/>
                  <a:sym typeface="Calibri (MS)"/>
                </a:rPr>
                <a:t>BHEL</a:t>
              </a:r>
            </a:p>
            <a:p>
              <a:pPr algn="l" marL="198001" indent="-99001" lvl="1">
                <a:lnSpc>
                  <a:spcPts val="2020"/>
                </a:lnSpc>
                <a:buFont typeface="Arial"/>
                <a:buChar char="•"/>
              </a:pPr>
              <a:r>
                <a:rPr lang="en-US" sz="1403">
                  <a:solidFill>
                    <a:srgbClr val="000000"/>
                  </a:solidFill>
                  <a:latin typeface="Calibri (MS)"/>
                  <a:ea typeface="Calibri (MS)"/>
                  <a:cs typeface="Calibri (MS)"/>
                  <a:sym typeface="Calibri (MS)"/>
                </a:rPr>
                <a:t>ONGC/IOCL/BPCL/</a:t>
              </a:r>
            </a:p>
            <a:p>
              <a:pPr algn="l" marL="198001" indent="-99001" lvl="1">
                <a:lnSpc>
                  <a:spcPts val="2020"/>
                </a:lnSpc>
              </a:pPr>
              <a:r>
                <a:rPr lang="en-US" sz="1403">
                  <a:solidFill>
                    <a:srgbClr val="000000"/>
                  </a:solidFill>
                  <a:latin typeface="Calibri (MS)"/>
                  <a:ea typeface="Calibri (MS)"/>
                  <a:cs typeface="Calibri (MS)"/>
                  <a:sym typeface="Calibri (MS)"/>
                </a:rPr>
                <a:t>HPCL/GAIL</a:t>
              </a:r>
            </a:p>
            <a:p>
              <a:pPr algn="l" marL="198001" indent="-99001" lvl="1">
                <a:lnSpc>
                  <a:spcPts val="2020"/>
                </a:lnSpc>
              </a:pPr>
            </a:p>
          </p:txBody>
        </p:sp>
      </p:grpSp>
      <p:grpSp>
        <p:nvGrpSpPr>
          <p:cNvPr name="Group 9" id="9"/>
          <p:cNvGrpSpPr/>
          <p:nvPr/>
        </p:nvGrpSpPr>
        <p:grpSpPr>
          <a:xfrm rot="0">
            <a:off x="7526931" y="963901"/>
            <a:ext cx="2940682" cy="3660800"/>
            <a:chOff x="0" y="0"/>
            <a:chExt cx="3920909" cy="4881067"/>
          </a:xfrm>
        </p:grpSpPr>
        <p:sp>
          <p:nvSpPr>
            <p:cNvPr name="Freeform 10" id="10"/>
            <p:cNvSpPr/>
            <p:nvPr/>
          </p:nvSpPr>
          <p:spPr>
            <a:xfrm flipH="false" flipV="false" rot="0">
              <a:off x="-1524" y="-1524"/>
              <a:ext cx="3923919" cy="4884166"/>
            </a:xfrm>
            <a:custGeom>
              <a:avLst/>
              <a:gdLst/>
              <a:ahLst/>
              <a:cxnLst/>
              <a:rect r="r" b="b" t="t" l="l"/>
              <a:pathLst>
                <a:path h="4884166" w="3923919">
                  <a:moveTo>
                    <a:pt x="1524" y="0"/>
                  </a:moveTo>
                  <a:lnTo>
                    <a:pt x="3922395" y="0"/>
                  </a:lnTo>
                  <a:cubicBezTo>
                    <a:pt x="3923284" y="0"/>
                    <a:pt x="3923919" y="762"/>
                    <a:pt x="3923919" y="1524"/>
                  </a:cubicBezTo>
                  <a:lnTo>
                    <a:pt x="3923919" y="4882642"/>
                  </a:lnTo>
                  <a:cubicBezTo>
                    <a:pt x="3923919" y="4883531"/>
                    <a:pt x="3923157" y="4884166"/>
                    <a:pt x="3922395" y="4884166"/>
                  </a:cubicBezTo>
                  <a:lnTo>
                    <a:pt x="1524" y="4884166"/>
                  </a:lnTo>
                  <a:cubicBezTo>
                    <a:pt x="635" y="4884166"/>
                    <a:pt x="0" y="4883404"/>
                    <a:pt x="0" y="4882642"/>
                  </a:cubicBezTo>
                  <a:lnTo>
                    <a:pt x="0" y="1524"/>
                  </a:lnTo>
                  <a:cubicBezTo>
                    <a:pt x="0" y="635"/>
                    <a:pt x="762" y="0"/>
                    <a:pt x="1524" y="0"/>
                  </a:cubicBezTo>
                  <a:moveTo>
                    <a:pt x="1524" y="3048"/>
                  </a:moveTo>
                  <a:lnTo>
                    <a:pt x="1524" y="1524"/>
                  </a:lnTo>
                  <a:lnTo>
                    <a:pt x="3048" y="1524"/>
                  </a:lnTo>
                  <a:lnTo>
                    <a:pt x="3048" y="4882642"/>
                  </a:lnTo>
                  <a:lnTo>
                    <a:pt x="1524" y="4882642"/>
                  </a:lnTo>
                  <a:lnTo>
                    <a:pt x="1524" y="4881118"/>
                  </a:lnTo>
                  <a:lnTo>
                    <a:pt x="3922395" y="4881118"/>
                  </a:lnTo>
                  <a:lnTo>
                    <a:pt x="3922395" y="4882642"/>
                  </a:lnTo>
                  <a:lnTo>
                    <a:pt x="3920871" y="4882642"/>
                  </a:lnTo>
                  <a:lnTo>
                    <a:pt x="3920871" y="1524"/>
                  </a:lnTo>
                  <a:lnTo>
                    <a:pt x="3922395" y="1524"/>
                  </a:lnTo>
                  <a:lnTo>
                    <a:pt x="3922395" y="3048"/>
                  </a:lnTo>
                  <a:lnTo>
                    <a:pt x="1524" y="3048"/>
                  </a:lnTo>
                  <a:close/>
                </a:path>
              </a:pathLst>
            </a:custGeom>
            <a:solidFill>
              <a:srgbClr val="000000"/>
            </a:solidFill>
            <a:ln w="12700">
              <a:solidFill>
                <a:srgbClr val="000000"/>
              </a:solidFill>
            </a:ln>
          </p:spPr>
        </p:sp>
        <p:sp>
          <p:nvSpPr>
            <p:cNvPr name="TextBox 11" id="11"/>
            <p:cNvSpPr txBox="true"/>
            <p:nvPr/>
          </p:nvSpPr>
          <p:spPr>
            <a:xfrm>
              <a:off x="0" y="-142875"/>
              <a:ext cx="3920909" cy="5023942"/>
            </a:xfrm>
            <a:prstGeom prst="rect">
              <a:avLst/>
            </a:prstGeom>
          </p:spPr>
          <p:txBody>
            <a:bodyPr anchor="t" rtlCol="false" tIns="50800" lIns="50800" bIns="50800" rIns="50800"/>
            <a:lstStyle/>
            <a:p>
              <a:pPr algn="ctr">
                <a:lnSpc>
                  <a:spcPts val="3368"/>
                </a:lnSpc>
              </a:pPr>
              <a:r>
                <a:rPr lang="en-US" sz="1871" b="true">
                  <a:solidFill>
                    <a:srgbClr val="000000"/>
                  </a:solidFill>
                  <a:latin typeface="Calibri (MS) Bold"/>
                  <a:ea typeface="Calibri (MS) Bold"/>
                  <a:cs typeface="Calibri (MS) Bold"/>
                  <a:sym typeface="Calibri (MS) Bold"/>
                </a:rPr>
                <a:t>Chemicals &amp; Minerals</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Continental Rico Hydraulic</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Riddhi Siddhi Gluco Biols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Kanoria Chemicals &amp; Industries</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Laxmi Chemical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Sharda Energy &amp; Minerals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Sharda Solvent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Ved Cellulose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DCM Chemical Ltd.</a:t>
              </a:r>
            </a:p>
            <a:p>
              <a:pPr algn="l" marL="198001" indent="-99001" lvl="1">
                <a:lnSpc>
                  <a:spcPts val="2526"/>
                </a:lnSpc>
                <a:buFont typeface="Arial"/>
                <a:buChar char="•"/>
              </a:pPr>
              <a:r>
                <a:rPr lang="en-US" sz="1403">
                  <a:solidFill>
                    <a:srgbClr val="000000"/>
                  </a:solidFill>
                  <a:latin typeface="Calibri (MS)"/>
                  <a:ea typeface="Calibri (MS)"/>
                  <a:cs typeface="Calibri (MS)"/>
                  <a:sym typeface="Calibri (MS)"/>
                </a:rPr>
                <a:t>SRF Ltd</a:t>
              </a:r>
            </a:p>
          </p:txBody>
        </p:sp>
      </p:grpSp>
      <p:grpSp>
        <p:nvGrpSpPr>
          <p:cNvPr name="Group 12" id="12"/>
          <p:cNvGrpSpPr/>
          <p:nvPr/>
        </p:nvGrpSpPr>
        <p:grpSpPr>
          <a:xfrm rot="0">
            <a:off x="4336190" y="963901"/>
            <a:ext cx="3115742" cy="4502896"/>
            <a:chOff x="0" y="0"/>
            <a:chExt cx="4154322" cy="6003862"/>
          </a:xfrm>
        </p:grpSpPr>
        <p:sp>
          <p:nvSpPr>
            <p:cNvPr name="Freeform 13" id="13"/>
            <p:cNvSpPr/>
            <p:nvPr/>
          </p:nvSpPr>
          <p:spPr>
            <a:xfrm flipH="false" flipV="false" rot="0">
              <a:off x="-1524" y="-1524"/>
              <a:ext cx="4157345" cy="6006846"/>
            </a:xfrm>
            <a:custGeom>
              <a:avLst/>
              <a:gdLst/>
              <a:ahLst/>
              <a:cxnLst/>
              <a:rect r="r" b="b" t="t" l="l"/>
              <a:pathLst>
                <a:path h="6006846" w="4157345">
                  <a:moveTo>
                    <a:pt x="1524" y="0"/>
                  </a:moveTo>
                  <a:lnTo>
                    <a:pt x="4155821" y="0"/>
                  </a:lnTo>
                  <a:cubicBezTo>
                    <a:pt x="4156710" y="0"/>
                    <a:pt x="4157345" y="762"/>
                    <a:pt x="4157345" y="1524"/>
                  </a:cubicBezTo>
                  <a:lnTo>
                    <a:pt x="4157345" y="6005322"/>
                  </a:lnTo>
                  <a:cubicBezTo>
                    <a:pt x="4157345" y="6006211"/>
                    <a:pt x="4156583" y="6006846"/>
                    <a:pt x="4155821" y="6006846"/>
                  </a:cubicBezTo>
                  <a:lnTo>
                    <a:pt x="1524" y="6006846"/>
                  </a:lnTo>
                  <a:cubicBezTo>
                    <a:pt x="635" y="6006846"/>
                    <a:pt x="0" y="6006084"/>
                    <a:pt x="0" y="6005322"/>
                  </a:cubicBezTo>
                  <a:lnTo>
                    <a:pt x="0" y="1524"/>
                  </a:lnTo>
                  <a:cubicBezTo>
                    <a:pt x="0" y="635"/>
                    <a:pt x="762" y="0"/>
                    <a:pt x="1524" y="0"/>
                  </a:cubicBezTo>
                  <a:moveTo>
                    <a:pt x="1524" y="3048"/>
                  </a:moveTo>
                  <a:lnTo>
                    <a:pt x="1524" y="1524"/>
                  </a:lnTo>
                  <a:lnTo>
                    <a:pt x="3048" y="1524"/>
                  </a:lnTo>
                  <a:lnTo>
                    <a:pt x="3048" y="6005322"/>
                  </a:lnTo>
                  <a:lnTo>
                    <a:pt x="1524" y="6005322"/>
                  </a:lnTo>
                  <a:lnTo>
                    <a:pt x="1524" y="6003798"/>
                  </a:lnTo>
                  <a:lnTo>
                    <a:pt x="4155821" y="6003798"/>
                  </a:lnTo>
                  <a:lnTo>
                    <a:pt x="4155821" y="6005322"/>
                  </a:lnTo>
                  <a:lnTo>
                    <a:pt x="4154297" y="6005322"/>
                  </a:lnTo>
                  <a:lnTo>
                    <a:pt x="4154297" y="1524"/>
                  </a:lnTo>
                  <a:lnTo>
                    <a:pt x="4155821" y="1524"/>
                  </a:lnTo>
                  <a:lnTo>
                    <a:pt x="4155821" y="3048"/>
                  </a:lnTo>
                  <a:lnTo>
                    <a:pt x="1524" y="3048"/>
                  </a:lnTo>
                  <a:close/>
                </a:path>
              </a:pathLst>
            </a:custGeom>
            <a:solidFill>
              <a:srgbClr val="000000"/>
            </a:solidFill>
            <a:ln w="12700">
              <a:solidFill>
                <a:srgbClr val="000000"/>
              </a:solidFill>
            </a:ln>
          </p:spPr>
        </p:sp>
        <p:sp>
          <p:nvSpPr>
            <p:cNvPr name="TextBox 14" id="14"/>
            <p:cNvSpPr txBox="true"/>
            <p:nvPr/>
          </p:nvSpPr>
          <p:spPr>
            <a:xfrm>
              <a:off x="0" y="-114300"/>
              <a:ext cx="4154322" cy="6118162"/>
            </a:xfrm>
            <a:prstGeom prst="rect">
              <a:avLst/>
            </a:prstGeom>
          </p:spPr>
          <p:txBody>
            <a:bodyPr anchor="t" rtlCol="false" tIns="50800" lIns="50800" bIns="50800" rIns="50800"/>
            <a:lstStyle/>
            <a:p>
              <a:pPr algn="ctr">
                <a:lnSpc>
                  <a:spcPts val="3031"/>
                </a:lnSpc>
              </a:pPr>
              <a:r>
                <a:rPr lang="en-US" sz="1871" b="true">
                  <a:solidFill>
                    <a:srgbClr val="000000"/>
                  </a:solidFill>
                  <a:latin typeface="Calibri (MS) Bold"/>
                  <a:ea typeface="Calibri (MS) Bold"/>
                  <a:cs typeface="Calibri (MS) Bold"/>
                  <a:sym typeface="Calibri (MS) Bold"/>
                </a:rPr>
                <a:t>Infrastructure</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Supertech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Victory Infra Projects Pvt. Ltd</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Sikka Group</a:t>
              </a:r>
            </a:p>
            <a:p>
              <a:pPr algn="l" marL="198001" indent="-99001" lvl="1">
                <a:lnSpc>
                  <a:spcPts val="2694"/>
                </a:lnSpc>
                <a:buFont typeface="Arial"/>
                <a:buChar char="•"/>
              </a:pPr>
              <a:r>
                <a:rPr lang="en-US" sz="1403">
                  <a:solidFill>
                    <a:srgbClr val="000000"/>
                  </a:solidFill>
                  <a:latin typeface="Calibri (MS)"/>
                  <a:ea typeface="Calibri (MS)"/>
                  <a:cs typeface="Calibri (MS)"/>
                  <a:sym typeface="Calibri (MS)"/>
                </a:rPr>
                <a:t>Mahalaxmi Group</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Today Homes</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Anthem Infrastructure Pvt.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Fusion Builtech Pvt.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GLR Real Estate Pvt.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Skardi Realtech Pvt.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Emenox Group</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S G Estates Ltd</a:t>
              </a:r>
            </a:p>
            <a:p>
              <a:pPr algn="l" marL="198001" indent="-99001" lvl="1">
                <a:lnSpc>
                  <a:spcPts val="2273"/>
                </a:lnSpc>
                <a:buFont typeface="Arial"/>
                <a:buChar char="•"/>
              </a:pPr>
              <a:r>
                <a:rPr lang="en-US" sz="1403">
                  <a:solidFill>
                    <a:srgbClr val="000000"/>
                  </a:solidFill>
                  <a:latin typeface="Calibri (MS)"/>
                  <a:ea typeface="Calibri (MS)"/>
                  <a:cs typeface="Calibri (MS)"/>
                  <a:sym typeface="Calibri (MS)"/>
                </a:rPr>
                <a:t>Landcraft Developers </a:t>
              </a:r>
            </a:p>
          </p:txBody>
        </p:sp>
      </p:grpSp>
      <p:sp>
        <p:nvSpPr>
          <p:cNvPr name="Freeform 15" id="15"/>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2"/>
            <a:stretch>
              <a:fillRect l="0" t="0" r="0" b="0"/>
            </a:stretch>
          </a:blipFill>
        </p:spPr>
      </p:sp>
    </p:spTree>
  </p:cSld>
  <p:clrMapOvr>
    <a:masterClrMapping/>
  </p:clrMapOvr>
  <p:transition spd="fast">
    <p:fade/>
  </p:transition>
</p:sld>
</file>

<file path=ppt/slides/slide6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45630" y="841915"/>
            <a:ext cx="3032665" cy="6683378"/>
            <a:chOff x="0" y="0"/>
            <a:chExt cx="4043553" cy="8911171"/>
          </a:xfrm>
        </p:grpSpPr>
        <p:sp>
          <p:nvSpPr>
            <p:cNvPr name="Freeform 3" id="3"/>
            <p:cNvSpPr/>
            <p:nvPr/>
          </p:nvSpPr>
          <p:spPr>
            <a:xfrm flipH="false" flipV="false" rot="0">
              <a:off x="-1524" y="-1524"/>
              <a:ext cx="4046601" cy="8914257"/>
            </a:xfrm>
            <a:custGeom>
              <a:avLst/>
              <a:gdLst/>
              <a:ahLst/>
              <a:cxnLst/>
              <a:rect r="r" b="b" t="t" l="l"/>
              <a:pathLst>
                <a:path h="8914257" w="4046601">
                  <a:moveTo>
                    <a:pt x="1524" y="0"/>
                  </a:moveTo>
                  <a:lnTo>
                    <a:pt x="4045077" y="0"/>
                  </a:lnTo>
                  <a:cubicBezTo>
                    <a:pt x="4045966" y="0"/>
                    <a:pt x="4046601" y="762"/>
                    <a:pt x="4046601" y="1524"/>
                  </a:cubicBezTo>
                  <a:lnTo>
                    <a:pt x="4046601" y="8912733"/>
                  </a:lnTo>
                  <a:cubicBezTo>
                    <a:pt x="4046601" y="8913622"/>
                    <a:pt x="4045839" y="8914257"/>
                    <a:pt x="4045077" y="8914257"/>
                  </a:cubicBezTo>
                  <a:lnTo>
                    <a:pt x="1524" y="8914257"/>
                  </a:lnTo>
                  <a:cubicBezTo>
                    <a:pt x="635" y="8914257"/>
                    <a:pt x="0" y="8913495"/>
                    <a:pt x="0" y="8912733"/>
                  </a:cubicBezTo>
                  <a:lnTo>
                    <a:pt x="0" y="1524"/>
                  </a:lnTo>
                  <a:cubicBezTo>
                    <a:pt x="0" y="635"/>
                    <a:pt x="762" y="0"/>
                    <a:pt x="1524" y="0"/>
                  </a:cubicBezTo>
                  <a:moveTo>
                    <a:pt x="1524" y="3048"/>
                  </a:moveTo>
                  <a:lnTo>
                    <a:pt x="1524" y="1524"/>
                  </a:lnTo>
                  <a:lnTo>
                    <a:pt x="3048" y="1524"/>
                  </a:lnTo>
                  <a:lnTo>
                    <a:pt x="3048" y="8912733"/>
                  </a:lnTo>
                  <a:lnTo>
                    <a:pt x="1524" y="8912733"/>
                  </a:lnTo>
                  <a:lnTo>
                    <a:pt x="1524" y="8911209"/>
                  </a:lnTo>
                  <a:lnTo>
                    <a:pt x="4045077" y="8911209"/>
                  </a:lnTo>
                  <a:lnTo>
                    <a:pt x="4045077" y="8912733"/>
                  </a:lnTo>
                  <a:lnTo>
                    <a:pt x="4043553" y="8912733"/>
                  </a:lnTo>
                  <a:lnTo>
                    <a:pt x="4043553" y="1524"/>
                  </a:lnTo>
                  <a:lnTo>
                    <a:pt x="4045077" y="1524"/>
                  </a:lnTo>
                  <a:lnTo>
                    <a:pt x="4045077" y="3048"/>
                  </a:lnTo>
                  <a:lnTo>
                    <a:pt x="1524" y="3048"/>
                  </a:lnTo>
                  <a:close/>
                </a:path>
              </a:pathLst>
            </a:custGeom>
            <a:solidFill>
              <a:srgbClr val="000000"/>
            </a:solidFill>
            <a:ln w="12700">
              <a:solidFill>
                <a:srgbClr val="000000"/>
              </a:solidFill>
            </a:ln>
          </p:spPr>
        </p:sp>
        <p:sp>
          <p:nvSpPr>
            <p:cNvPr name="TextBox 4" id="4"/>
            <p:cNvSpPr txBox="true"/>
            <p:nvPr/>
          </p:nvSpPr>
          <p:spPr>
            <a:xfrm>
              <a:off x="0" y="-104775"/>
              <a:ext cx="4043553" cy="9015946"/>
            </a:xfrm>
            <a:prstGeom prst="rect">
              <a:avLst/>
            </a:prstGeom>
          </p:spPr>
          <p:txBody>
            <a:bodyPr anchor="t" rtlCol="false" tIns="50800" lIns="50800" bIns="50800" rIns="50800"/>
            <a:lstStyle/>
            <a:p>
              <a:pPr algn="ctr">
                <a:lnSpc>
                  <a:spcPts val="2918"/>
                </a:lnSpc>
              </a:pPr>
              <a:r>
                <a:rPr lang="en-US" sz="1871" b="true">
                  <a:solidFill>
                    <a:srgbClr val="000000"/>
                  </a:solidFill>
                  <a:latin typeface="Calibri (MS) Bold"/>
                  <a:ea typeface="Calibri (MS) Bold"/>
                  <a:cs typeface="Calibri (MS) Bold"/>
                  <a:sym typeface="Calibri (MS) Bold"/>
                </a:rPr>
                <a:t>Steel &amp; Ispat Companies</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Bhilai Steel Plant</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Maithan Ispat</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Shri Rathi Steel Pvt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Jindal Saw Pipe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Ace Hardware</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Advance Steel Tubes</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Shree Nath Ji Ispat</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Shri Nath Ji  Motor</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Goa Sponge Iron </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KVS Steels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Monnet Ispat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IFE Iron &amp; Steels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Radha Madhav Exim</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Shree Radhe Ispat</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Bhushan Steels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Amba Steels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Kei Industries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Flat China</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Kalpatru Alloys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Sharda Energy Minerals Ltd.</a:t>
              </a:r>
            </a:p>
          </p:txBody>
        </p:sp>
      </p:grpSp>
      <p:sp>
        <p:nvSpPr>
          <p:cNvPr name="TextBox 5" id="5"/>
          <p:cNvSpPr txBox="true"/>
          <p:nvPr/>
        </p:nvSpPr>
        <p:spPr>
          <a:xfrm rot="0">
            <a:off x="626107" y="-98727"/>
            <a:ext cx="9441180" cy="716699"/>
          </a:xfrm>
          <a:prstGeom prst="rect">
            <a:avLst/>
          </a:prstGeom>
        </p:spPr>
        <p:txBody>
          <a:bodyPr anchor="t" rtlCol="false" tIns="0" lIns="0" bIns="0" rIns="0">
            <a:spAutoFit/>
          </a:bodyPr>
          <a:lstStyle/>
          <a:p>
            <a:pPr algn="l">
              <a:lnSpc>
                <a:spcPts val="5613"/>
              </a:lnSpc>
            </a:pPr>
            <a:r>
              <a:rPr lang="en-US" sz="4677" b="true">
                <a:solidFill>
                  <a:srgbClr val="000000"/>
                </a:solidFill>
                <a:latin typeface="Calibri (MS) Bold"/>
                <a:ea typeface="Calibri (MS) Bold"/>
                <a:cs typeface="Calibri (MS) Bold"/>
                <a:sym typeface="Calibri (MS) Bold"/>
              </a:rPr>
              <a:t>REPUTED CLIENTS</a:t>
            </a:r>
          </a:p>
        </p:txBody>
      </p:sp>
      <p:grpSp>
        <p:nvGrpSpPr>
          <p:cNvPr name="Group 6" id="6"/>
          <p:cNvGrpSpPr/>
          <p:nvPr/>
        </p:nvGrpSpPr>
        <p:grpSpPr>
          <a:xfrm rot="0">
            <a:off x="3746725" y="841915"/>
            <a:ext cx="3116313" cy="6683378"/>
            <a:chOff x="0" y="0"/>
            <a:chExt cx="4155084" cy="8911171"/>
          </a:xfrm>
        </p:grpSpPr>
        <p:sp>
          <p:nvSpPr>
            <p:cNvPr name="Freeform 7" id="7"/>
            <p:cNvSpPr/>
            <p:nvPr/>
          </p:nvSpPr>
          <p:spPr>
            <a:xfrm flipH="false" flipV="false" rot="0">
              <a:off x="-1524" y="-1524"/>
              <a:ext cx="4158107" cy="8914257"/>
            </a:xfrm>
            <a:custGeom>
              <a:avLst/>
              <a:gdLst/>
              <a:ahLst/>
              <a:cxnLst/>
              <a:rect r="r" b="b" t="t" l="l"/>
              <a:pathLst>
                <a:path h="8914257" w="4158107">
                  <a:moveTo>
                    <a:pt x="1524" y="0"/>
                  </a:moveTo>
                  <a:lnTo>
                    <a:pt x="4156583" y="0"/>
                  </a:lnTo>
                  <a:cubicBezTo>
                    <a:pt x="4157472" y="0"/>
                    <a:pt x="4158107" y="762"/>
                    <a:pt x="4158107" y="1524"/>
                  </a:cubicBezTo>
                  <a:lnTo>
                    <a:pt x="4158107" y="8912733"/>
                  </a:lnTo>
                  <a:cubicBezTo>
                    <a:pt x="4158107" y="8913622"/>
                    <a:pt x="4157345" y="8914257"/>
                    <a:pt x="4156583" y="8914257"/>
                  </a:cubicBezTo>
                  <a:lnTo>
                    <a:pt x="1524" y="8914257"/>
                  </a:lnTo>
                  <a:cubicBezTo>
                    <a:pt x="635" y="8914257"/>
                    <a:pt x="0" y="8913495"/>
                    <a:pt x="0" y="8912733"/>
                  </a:cubicBezTo>
                  <a:lnTo>
                    <a:pt x="0" y="1524"/>
                  </a:lnTo>
                  <a:cubicBezTo>
                    <a:pt x="0" y="635"/>
                    <a:pt x="762" y="0"/>
                    <a:pt x="1524" y="0"/>
                  </a:cubicBezTo>
                  <a:moveTo>
                    <a:pt x="1524" y="3048"/>
                  </a:moveTo>
                  <a:lnTo>
                    <a:pt x="1524" y="1524"/>
                  </a:lnTo>
                  <a:lnTo>
                    <a:pt x="3048" y="1524"/>
                  </a:lnTo>
                  <a:lnTo>
                    <a:pt x="3048" y="8912733"/>
                  </a:lnTo>
                  <a:lnTo>
                    <a:pt x="1524" y="8912733"/>
                  </a:lnTo>
                  <a:lnTo>
                    <a:pt x="1524" y="8911209"/>
                  </a:lnTo>
                  <a:lnTo>
                    <a:pt x="4156583" y="8911209"/>
                  </a:lnTo>
                  <a:lnTo>
                    <a:pt x="4156583" y="8912733"/>
                  </a:lnTo>
                  <a:lnTo>
                    <a:pt x="4155059" y="8912733"/>
                  </a:lnTo>
                  <a:lnTo>
                    <a:pt x="4155059" y="1524"/>
                  </a:lnTo>
                  <a:lnTo>
                    <a:pt x="4156583" y="1524"/>
                  </a:lnTo>
                  <a:lnTo>
                    <a:pt x="4156583" y="3048"/>
                  </a:lnTo>
                  <a:lnTo>
                    <a:pt x="1524" y="3048"/>
                  </a:lnTo>
                  <a:close/>
                </a:path>
              </a:pathLst>
            </a:custGeom>
            <a:solidFill>
              <a:srgbClr val="000000"/>
            </a:solidFill>
            <a:ln w="12700">
              <a:solidFill>
                <a:srgbClr val="000000"/>
              </a:solidFill>
            </a:ln>
          </p:spPr>
        </p:sp>
        <p:sp>
          <p:nvSpPr>
            <p:cNvPr name="TextBox 8" id="8"/>
            <p:cNvSpPr txBox="true"/>
            <p:nvPr/>
          </p:nvSpPr>
          <p:spPr>
            <a:xfrm>
              <a:off x="0" y="-104775"/>
              <a:ext cx="4155084" cy="9015946"/>
            </a:xfrm>
            <a:prstGeom prst="rect">
              <a:avLst/>
            </a:prstGeom>
          </p:spPr>
          <p:txBody>
            <a:bodyPr anchor="t" rtlCol="false" tIns="50800" lIns="50800" bIns="50800" rIns="50800"/>
            <a:lstStyle/>
            <a:p>
              <a:pPr algn="ctr">
                <a:lnSpc>
                  <a:spcPts val="2918"/>
                </a:lnSpc>
              </a:pPr>
              <a:r>
                <a:rPr lang="en-US" sz="1871" b="true">
                  <a:solidFill>
                    <a:srgbClr val="000000"/>
                  </a:solidFill>
                  <a:latin typeface="Calibri (MS) Bold"/>
                  <a:ea typeface="Calibri (MS) Bold"/>
                  <a:cs typeface="Calibri (MS) Bold"/>
                  <a:sym typeface="Calibri (MS) Bold"/>
                </a:rPr>
                <a:t>Food &amp; Beverages</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Cadbury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Nestle India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Pepsico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Parle Biscuits (P)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Yakult Danone (I) Pvt.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Britania Industries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Harvest Gold Industries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Heinz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Tetra Pak India Pvt.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A.b. Mauri India (P)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Ready Roti India Pvt.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Riddhi Siddhi Gluco Boils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Motherboon Food (P)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Dharampal Satyapal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Dharampal Premchand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Paras Dairy</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Universal Dairy</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Fryo</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Rei Agro Ltd</a:t>
              </a:r>
            </a:p>
            <a:p>
              <a:pPr algn="l" marL="198001" indent="-99001" lvl="1">
                <a:lnSpc>
                  <a:spcPts val="2189"/>
                </a:lnSpc>
                <a:buFont typeface="Arial"/>
                <a:buChar char="•"/>
              </a:pPr>
              <a:r>
                <a:rPr lang="en-US" sz="1403">
                  <a:solidFill>
                    <a:srgbClr val="000000"/>
                  </a:solidFill>
                  <a:latin typeface="Calibri (MS)"/>
                  <a:ea typeface="Calibri (MS)"/>
                  <a:cs typeface="Calibri (MS)"/>
                  <a:sym typeface="Calibri (MS)"/>
                </a:rPr>
                <a:t>Sourcewell Foods Agro Pvt Ltd.</a:t>
              </a:r>
            </a:p>
          </p:txBody>
        </p:sp>
      </p:grpSp>
      <p:grpSp>
        <p:nvGrpSpPr>
          <p:cNvPr name="Group 9" id="9"/>
          <p:cNvGrpSpPr/>
          <p:nvPr/>
        </p:nvGrpSpPr>
        <p:grpSpPr>
          <a:xfrm rot="0">
            <a:off x="7030888" y="841915"/>
            <a:ext cx="3368373" cy="6683378"/>
            <a:chOff x="0" y="0"/>
            <a:chExt cx="4491164" cy="8911171"/>
          </a:xfrm>
        </p:grpSpPr>
        <p:sp>
          <p:nvSpPr>
            <p:cNvPr name="Freeform 10" id="10"/>
            <p:cNvSpPr/>
            <p:nvPr/>
          </p:nvSpPr>
          <p:spPr>
            <a:xfrm flipH="false" flipV="false" rot="0">
              <a:off x="-1524" y="-1524"/>
              <a:ext cx="4494276" cy="8914257"/>
            </a:xfrm>
            <a:custGeom>
              <a:avLst/>
              <a:gdLst/>
              <a:ahLst/>
              <a:cxnLst/>
              <a:rect r="r" b="b" t="t" l="l"/>
              <a:pathLst>
                <a:path h="8914257" w="4494276">
                  <a:moveTo>
                    <a:pt x="1524" y="0"/>
                  </a:moveTo>
                  <a:lnTo>
                    <a:pt x="4492752" y="0"/>
                  </a:lnTo>
                  <a:cubicBezTo>
                    <a:pt x="4493641" y="0"/>
                    <a:pt x="4494276" y="762"/>
                    <a:pt x="4494276" y="1524"/>
                  </a:cubicBezTo>
                  <a:lnTo>
                    <a:pt x="4494276" y="8912733"/>
                  </a:lnTo>
                  <a:cubicBezTo>
                    <a:pt x="4494276" y="8913622"/>
                    <a:pt x="4493514" y="8914257"/>
                    <a:pt x="4492752" y="8914257"/>
                  </a:cubicBezTo>
                  <a:lnTo>
                    <a:pt x="1524" y="8914257"/>
                  </a:lnTo>
                  <a:cubicBezTo>
                    <a:pt x="635" y="8914257"/>
                    <a:pt x="0" y="8913495"/>
                    <a:pt x="0" y="8912733"/>
                  </a:cubicBezTo>
                  <a:lnTo>
                    <a:pt x="0" y="1524"/>
                  </a:lnTo>
                  <a:cubicBezTo>
                    <a:pt x="0" y="635"/>
                    <a:pt x="762" y="0"/>
                    <a:pt x="1524" y="0"/>
                  </a:cubicBezTo>
                  <a:moveTo>
                    <a:pt x="1524" y="3048"/>
                  </a:moveTo>
                  <a:lnTo>
                    <a:pt x="1524" y="1524"/>
                  </a:lnTo>
                  <a:lnTo>
                    <a:pt x="3048" y="1524"/>
                  </a:lnTo>
                  <a:lnTo>
                    <a:pt x="3048" y="8912733"/>
                  </a:lnTo>
                  <a:lnTo>
                    <a:pt x="1524" y="8912733"/>
                  </a:lnTo>
                  <a:lnTo>
                    <a:pt x="1524" y="8911209"/>
                  </a:lnTo>
                  <a:lnTo>
                    <a:pt x="4492752" y="8911209"/>
                  </a:lnTo>
                  <a:lnTo>
                    <a:pt x="4492752" y="8912733"/>
                  </a:lnTo>
                  <a:lnTo>
                    <a:pt x="4491228" y="8912733"/>
                  </a:lnTo>
                  <a:lnTo>
                    <a:pt x="4491228" y="1524"/>
                  </a:lnTo>
                  <a:lnTo>
                    <a:pt x="4492752" y="1524"/>
                  </a:lnTo>
                  <a:lnTo>
                    <a:pt x="4492752" y="3048"/>
                  </a:lnTo>
                  <a:lnTo>
                    <a:pt x="1524" y="3048"/>
                  </a:lnTo>
                  <a:close/>
                </a:path>
              </a:pathLst>
            </a:custGeom>
            <a:solidFill>
              <a:srgbClr val="000000"/>
            </a:solidFill>
            <a:ln w="12700">
              <a:solidFill>
                <a:srgbClr val="000000"/>
              </a:solidFill>
            </a:ln>
          </p:spPr>
        </p:sp>
        <p:sp>
          <p:nvSpPr>
            <p:cNvPr name="TextBox 11" id="11"/>
            <p:cNvSpPr txBox="true"/>
            <p:nvPr/>
          </p:nvSpPr>
          <p:spPr>
            <a:xfrm>
              <a:off x="0" y="-123825"/>
              <a:ext cx="4491164" cy="9034996"/>
            </a:xfrm>
            <a:prstGeom prst="rect">
              <a:avLst/>
            </a:prstGeom>
          </p:spPr>
          <p:txBody>
            <a:bodyPr anchor="t" rtlCol="false" tIns="50800" lIns="50800" bIns="50800" rIns="50800"/>
            <a:lstStyle/>
            <a:p>
              <a:pPr algn="ctr">
                <a:lnSpc>
                  <a:spcPts val="3143"/>
                </a:lnSpc>
              </a:pPr>
              <a:r>
                <a:rPr lang="en-US" sz="1871" b="true">
                  <a:solidFill>
                    <a:srgbClr val="000000"/>
                  </a:solidFill>
                  <a:latin typeface="Calibri (MS) Bold"/>
                  <a:ea typeface="Calibri (MS) Bold"/>
                  <a:cs typeface="Calibri (MS) Bold"/>
                  <a:sym typeface="Calibri (MS) Bold"/>
                </a:rPr>
                <a:t>Hotels</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Hotel Taj Mahal, New Delhi</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Hotel Oberoi, New Delhi</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Hotel Jaypee Basant, New Delhi</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Hotel Eros, New Delhi</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Marriot Courtyard, Gurugram</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The Khyber Himalyan Resort &amp; Spa, Gulmarg</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Ginger, Noida</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Ginger, Greater Noida</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Ginger, Chandigarh</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Ginger Hotel Bhubaneshwar</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Corbett Hideaway, Ramnagar, U.k.</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Taj Gateway Hotel, Varanasi</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Crystal Hotel Agra</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Mahagun Sarovar Portico Suites, Vaishali</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Fairfield &amp; Courtyard By Marriott, Bangalore</a:t>
              </a:r>
            </a:p>
            <a:p>
              <a:pPr algn="l" marL="198001" indent="-99001" lvl="1">
                <a:lnSpc>
                  <a:spcPts val="2357"/>
                </a:lnSpc>
                <a:buFont typeface="Arial"/>
                <a:buChar char="•"/>
              </a:pPr>
              <a:r>
                <a:rPr lang="en-US" sz="1403">
                  <a:solidFill>
                    <a:srgbClr val="000000"/>
                  </a:solidFill>
                  <a:latin typeface="Calibri (MS)"/>
                  <a:ea typeface="Calibri (MS)"/>
                  <a:cs typeface="Calibri (MS)"/>
                  <a:sym typeface="Calibri (MS)"/>
                </a:rPr>
                <a:t>Sidartha Palace</a:t>
              </a:r>
            </a:p>
          </p:txBody>
        </p:sp>
      </p:grpSp>
      <p:sp>
        <p:nvSpPr>
          <p:cNvPr name="Freeform 12" id="12"/>
          <p:cNvSpPr/>
          <p:nvPr/>
        </p:nvSpPr>
        <p:spPr>
          <a:xfrm flipH="false" flipV="false" rot="0">
            <a:off x="8634898" y="0"/>
            <a:ext cx="2063829" cy="589664"/>
          </a:xfrm>
          <a:custGeom>
            <a:avLst/>
            <a:gdLst/>
            <a:ahLst/>
            <a:cxnLst/>
            <a:rect r="r" b="b" t="t" l="l"/>
            <a:pathLst>
              <a:path h="589664" w="2063829">
                <a:moveTo>
                  <a:pt x="0" y="0"/>
                </a:moveTo>
                <a:lnTo>
                  <a:pt x="2063830" y="0"/>
                </a:lnTo>
                <a:lnTo>
                  <a:pt x="2063830" y="589664"/>
                </a:lnTo>
                <a:lnTo>
                  <a:pt x="0" y="589664"/>
                </a:lnTo>
                <a:lnTo>
                  <a:pt x="0" y="0"/>
                </a:lnTo>
                <a:close/>
              </a:path>
            </a:pathLst>
          </a:custGeom>
          <a:blipFill>
            <a:blip r:embed="rId2"/>
            <a:stretch>
              <a:fillRect l="0" t="0" r="0" b="0"/>
            </a:stretch>
          </a:blipFill>
        </p:spPr>
      </p:sp>
    </p:spTree>
  </p:cSld>
  <p:clrMapOvr>
    <a:masterClrMapping/>
  </p:clrMapOvr>
  <p:transition spd="fast">
    <p:fade/>
  </p:transition>
</p:sld>
</file>

<file path=ppt/slides/slide6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7" y="0"/>
            <a:ext cx="10692489" cy="7565212"/>
          </a:xfrm>
          <a:custGeom>
            <a:avLst/>
            <a:gdLst/>
            <a:ahLst/>
            <a:cxnLst/>
            <a:rect r="r" b="b" t="t" l="l"/>
            <a:pathLst>
              <a:path h="7565212" w="10692489">
                <a:moveTo>
                  <a:pt x="0" y="0"/>
                </a:moveTo>
                <a:lnTo>
                  <a:pt x="10692489" y="0"/>
                </a:lnTo>
                <a:lnTo>
                  <a:pt x="10692489" y="7565212"/>
                </a:lnTo>
                <a:lnTo>
                  <a:pt x="0" y="7565212"/>
                </a:lnTo>
                <a:lnTo>
                  <a:pt x="0" y="0"/>
                </a:lnTo>
                <a:close/>
              </a:path>
            </a:pathLst>
          </a:custGeom>
          <a:blipFill>
            <a:blip r:embed="rId2"/>
            <a:stretch>
              <a:fillRect l="0" t="-4" r="0" b="-4"/>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DAG-SiIvtyE</dc:identifier>
  <dcterms:modified xsi:type="dcterms:W3CDTF">2011-08-01T06:04:30Z</dcterms:modified>
  <cp:revision>1</cp:revision>
  <dc:title>Combined Presentation_Jan 2026 (2).ppsx</dc:title>
</cp:coreProperties>
</file>